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6"/>
  </p:notesMasterIdLst>
  <p:sldIdLst>
    <p:sldId id="256" r:id="rId2"/>
    <p:sldId id="264" r:id="rId3"/>
    <p:sldId id="265" r:id="rId4"/>
    <p:sldId id="266" r:id="rId5"/>
    <p:sldId id="267" r:id="rId6"/>
    <p:sldId id="271" r:id="rId7"/>
    <p:sldId id="272" r:id="rId8"/>
    <p:sldId id="273" r:id="rId9"/>
    <p:sldId id="274" r:id="rId10"/>
    <p:sldId id="275" r:id="rId11"/>
    <p:sldId id="276" r:id="rId12"/>
    <p:sldId id="277" r:id="rId13"/>
    <p:sldId id="262" r:id="rId14"/>
    <p:sldId id="263" r:id="rId1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00C0"/>
    <a:srgbClr val="37FF37"/>
    <a:srgbClr val="00D200"/>
    <a:srgbClr val="8900E6"/>
    <a:srgbClr val="FFFFFF"/>
    <a:srgbClr val="B953FF"/>
    <a:srgbClr val="00FF00"/>
    <a:srgbClr val="FFCBA0"/>
    <a:srgbClr val="C2C2C2"/>
    <a:srgbClr val="69FF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Средний стиль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84E427A-3D55-4303-BF80-6455036E1DE7}" styleName="Стиль из темы 1 - акцент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18603FDC-E32A-4AB5-989C-0864C3EAD2B8}" styleName="Стиль из темы 2 - акцент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E3FDE45-AF77-4B5C-9715-49D594BDF05E}" styleName="Светлый стиль 1 — акцент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Светлый стиль 2 — акцент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14" d="100"/>
          <a:sy n="114" d="100"/>
        </p:scale>
        <p:origin x="-35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8AC0EB-FC95-4F1A-B28C-8E976C8B3DBB}" type="datetimeFigureOut">
              <a:rPr lang="ru-RU" smtClean="0"/>
              <a:pPr/>
              <a:t>26.10.2019</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BB85FE-092F-448A-BE23-78139A751245}" type="slidenum">
              <a:rPr lang="ru-RU" smtClean="0"/>
              <a:pPr/>
              <a:t>‹#›</a:t>
            </a:fld>
            <a:endParaRPr lang="ru-RU"/>
          </a:p>
        </p:txBody>
      </p:sp>
    </p:spTree>
    <p:extLst>
      <p:ext uri="{BB962C8B-B14F-4D97-AF65-F5344CB8AC3E}">
        <p14:creationId xmlns:p14="http://schemas.microsoft.com/office/powerpoint/2010/main" val="2313903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accent1"/>
        </a:solidFill>
        <a:effectLst/>
      </p:bgPr>
    </p:bg>
    <p:spTree>
      <p:nvGrpSpPr>
        <p:cNvPr id="1" name=""/>
        <p:cNvGrpSpPr/>
        <p:nvPr/>
      </p:nvGrpSpPr>
      <p:grpSpPr>
        <a:xfrm>
          <a:off x="0" y="0"/>
          <a:ext cx="0" cy="0"/>
          <a:chOff x="0" y="0"/>
          <a:chExt cx="0" cy="0"/>
        </a:xfrm>
      </p:grpSpPr>
      <p:sp>
        <p:nvSpPr>
          <p:cNvPr id="11" name="Freeform 6"/>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ru-RU" smtClean="0"/>
              <a:t>Образец заголовка</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248E5C81-6C7C-48E8-8572-8DF3CD304FAB}" type="datetimeFigureOut">
              <a:rPr lang="ru-RU" smtClean="0"/>
              <a:pPr/>
              <a:t>26.10.2019</a:t>
            </a:fld>
            <a:endParaRPr lang="ru-RU"/>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ru-RU"/>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97A94E78-C41C-46B6-81D1-36CBBF94F796}" type="slidenum">
              <a:rPr lang="ru-RU" smtClean="0"/>
              <a:pPr/>
              <a:t>‹#›</a:t>
            </a:fld>
            <a:endParaRPr lang="ru-RU"/>
          </a:p>
        </p:txBody>
      </p:sp>
      <p:sp>
        <p:nvSpPr>
          <p:cNvPr id="13" name="Rectangle 12"/>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73886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48E5C81-6C7C-48E8-8572-8DF3CD304FAB}" type="datetimeFigureOut">
              <a:rPr lang="ru-RU" smtClean="0"/>
              <a:pPr/>
              <a:t>26.10.2019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7A94E78-C41C-46B6-81D1-36CBBF94F796}" type="slidenum">
              <a:rPr lang="ru-RU" smtClean="0"/>
              <a:pPr/>
              <a:t>‹#›</a:t>
            </a:fld>
            <a:endParaRPr lang="ru-RU"/>
          </a:p>
        </p:txBody>
      </p:sp>
    </p:spTree>
    <p:extLst>
      <p:ext uri="{BB962C8B-B14F-4D97-AF65-F5344CB8AC3E}">
        <p14:creationId xmlns:p14="http://schemas.microsoft.com/office/powerpoint/2010/main" val="565622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48E5C81-6C7C-48E8-8572-8DF3CD304FAB}" type="datetimeFigureOut">
              <a:rPr lang="ru-RU" smtClean="0"/>
              <a:pPr/>
              <a:t>26.10.2019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7A94E78-C41C-46B6-81D1-36CBBF94F796}" type="slidenum">
              <a:rPr lang="ru-RU" smtClean="0"/>
              <a:pPr/>
              <a:t>‹#›</a:t>
            </a:fld>
            <a:endParaRPr lang="ru-RU"/>
          </a:p>
        </p:txBody>
      </p:sp>
    </p:spTree>
    <p:extLst>
      <p:ext uri="{BB962C8B-B14F-4D97-AF65-F5344CB8AC3E}">
        <p14:creationId xmlns:p14="http://schemas.microsoft.com/office/powerpoint/2010/main" val="1606395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48E5C81-6C7C-48E8-8572-8DF3CD304FAB}" type="datetimeFigureOut">
              <a:rPr lang="ru-RU" smtClean="0"/>
              <a:pPr/>
              <a:t>26.10.2019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7A94E78-C41C-46B6-81D1-36CBBF94F796}" type="slidenum">
              <a:rPr lang="ru-RU" smtClean="0"/>
              <a:pPr/>
              <a:t>‹#›</a:t>
            </a:fld>
            <a:endParaRPr lang="ru-RU"/>
          </a:p>
        </p:txBody>
      </p:sp>
    </p:spTree>
    <p:extLst>
      <p:ext uri="{BB962C8B-B14F-4D97-AF65-F5344CB8AC3E}">
        <p14:creationId xmlns:p14="http://schemas.microsoft.com/office/powerpoint/2010/main" val="1788677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248E5C81-6C7C-48E8-8572-8DF3CD304FAB}" type="datetimeFigureOut">
              <a:rPr lang="ru-RU" smtClean="0"/>
              <a:pPr/>
              <a:t>26.10.2019</a:t>
            </a:fld>
            <a:endParaRPr lang="ru-RU"/>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ru-RU"/>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97A94E78-C41C-46B6-81D1-36CBBF94F796}" type="slidenum">
              <a:rPr lang="ru-RU" smtClean="0"/>
              <a:pPr/>
              <a:t>‹#›</a:t>
            </a:fld>
            <a:endParaRPr lang="ru-RU"/>
          </a:p>
        </p:txBody>
      </p:sp>
      <p:grpSp>
        <p:nvGrpSpPr>
          <p:cNvPr id="7" name="Group 6"/>
          <p:cNvGrpSpPr/>
          <p:nvPr/>
        </p:nvGrpSpPr>
        <p:grpSpPr>
          <a:xfrm>
            <a:off x="0" y="0"/>
            <a:ext cx="2814638" cy="6858000"/>
            <a:chOff x="0" y="0"/>
            <a:chExt cx="2814638" cy="6858000"/>
          </a:xfrm>
        </p:grpSpPr>
        <p:sp>
          <p:nvSpPr>
            <p:cNvPr id="11" name="Freeform 6"/>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50744929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248E5C81-6C7C-48E8-8572-8DF3CD304FAB}" type="datetimeFigureOut">
              <a:rPr lang="ru-RU" smtClean="0"/>
              <a:pPr/>
              <a:t>26.10.2019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7A94E78-C41C-46B6-81D1-36CBBF94F796}" type="slidenum">
              <a:rPr lang="ru-RU" smtClean="0"/>
              <a:pPr/>
              <a:t>‹#›</a:t>
            </a:fld>
            <a:endParaRPr lang="ru-RU"/>
          </a:p>
        </p:txBody>
      </p:sp>
    </p:spTree>
    <p:extLst>
      <p:ext uri="{BB962C8B-B14F-4D97-AF65-F5344CB8AC3E}">
        <p14:creationId xmlns:p14="http://schemas.microsoft.com/office/powerpoint/2010/main" val="1623939446"/>
      </p:ext>
    </p:extLst>
  </p:cSld>
  <p:clrMapOvr>
    <a:masterClrMapping/>
  </p:clrMapOvr>
  <p:extLst mod="1">
    <p:ext uri="{DCECCB84-F9BA-43D5-87BE-67443E8EF086}">
      <p15:sldGuideLst xmlns=""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257300" y="2909102"/>
            <a:ext cx="4800600" cy="299639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633864" y="2909102"/>
            <a:ext cx="4800600" cy="299639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48E5C81-6C7C-48E8-8572-8DF3CD304FAB}" type="datetimeFigureOut">
              <a:rPr lang="ru-RU" smtClean="0"/>
              <a:pPr/>
              <a:t>26.10.2019</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7A94E78-C41C-46B6-81D1-36CBBF94F796}" type="slidenum">
              <a:rPr lang="ru-RU" smtClean="0"/>
              <a:pPr/>
              <a:t>‹#›</a:t>
            </a:fld>
            <a:endParaRPr lang="ru-RU"/>
          </a:p>
        </p:txBody>
      </p:sp>
    </p:spTree>
    <p:extLst>
      <p:ext uri="{BB962C8B-B14F-4D97-AF65-F5344CB8AC3E}">
        <p14:creationId xmlns:p14="http://schemas.microsoft.com/office/powerpoint/2010/main" val="1017324296"/>
      </p:ext>
    </p:extLst>
  </p:cSld>
  <p:clrMapOvr>
    <a:masterClrMapping/>
  </p:clrMapOvr>
  <p:extLst mod="1">
    <p:ext uri="{DCECCB84-F9BA-43D5-87BE-67443E8EF086}">
      <p15:sldGuideLst xmlns=""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248E5C81-6C7C-48E8-8572-8DF3CD304FAB}" type="datetimeFigureOut">
              <a:rPr lang="ru-RU" smtClean="0"/>
              <a:pPr/>
              <a:t>26.10.2019</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97A94E78-C41C-46B6-81D1-36CBBF94F796}" type="slidenum">
              <a:rPr lang="ru-RU" smtClean="0"/>
              <a:pPr/>
              <a:t>‹#›</a:t>
            </a:fld>
            <a:endParaRPr lang="ru-RU"/>
          </a:p>
        </p:txBody>
      </p:sp>
    </p:spTree>
    <p:extLst>
      <p:ext uri="{BB962C8B-B14F-4D97-AF65-F5344CB8AC3E}">
        <p14:creationId xmlns:p14="http://schemas.microsoft.com/office/powerpoint/2010/main" val="2140819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8E5C81-6C7C-48E8-8572-8DF3CD304FAB}" type="datetimeFigureOut">
              <a:rPr lang="ru-RU" smtClean="0"/>
              <a:pPr/>
              <a:t>26.10.2019</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97A94E78-C41C-46B6-81D1-36CBBF94F796}" type="slidenum">
              <a:rPr lang="ru-RU" smtClean="0"/>
              <a:pPr/>
              <a:t>‹#›</a:t>
            </a:fld>
            <a:endParaRPr lang="ru-RU"/>
          </a:p>
        </p:txBody>
      </p:sp>
    </p:spTree>
    <p:extLst>
      <p:ext uri="{BB962C8B-B14F-4D97-AF65-F5344CB8AC3E}">
        <p14:creationId xmlns:p14="http://schemas.microsoft.com/office/powerpoint/2010/main" val="2117825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7" name="Freeform 11"/>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ru-RU" smtClean="0"/>
              <a:t>Образец заголовка</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65051" y="6375679"/>
            <a:ext cx="1233355" cy="348462"/>
          </a:xfrm>
        </p:spPr>
        <p:txBody>
          <a:bodyPr/>
          <a:lstStyle/>
          <a:p>
            <a:fld id="{248E5C81-6C7C-48E8-8572-8DF3CD304FAB}" type="datetimeFigureOut">
              <a:rPr lang="ru-RU" smtClean="0"/>
              <a:pPr/>
              <a:t>26.10.2019</a:t>
            </a:fld>
            <a:endParaRPr lang="ru-RU"/>
          </a:p>
        </p:txBody>
      </p:sp>
      <p:sp>
        <p:nvSpPr>
          <p:cNvPr id="6" name="Footer Placeholder 5"/>
          <p:cNvSpPr>
            <a:spLocks noGrp="1"/>
          </p:cNvSpPr>
          <p:nvPr>
            <p:ph type="ftr" sz="quarter" idx="11"/>
          </p:nvPr>
        </p:nvSpPr>
        <p:spPr>
          <a:xfrm>
            <a:off x="2103620" y="6375679"/>
            <a:ext cx="3482179" cy="345796"/>
          </a:xfrm>
        </p:spPr>
        <p:txBody>
          <a:bodyPr/>
          <a:lstStyle/>
          <a:p>
            <a:endParaRPr lang="ru-RU"/>
          </a:p>
        </p:txBody>
      </p:sp>
      <p:sp>
        <p:nvSpPr>
          <p:cNvPr id="7" name="Slide Number Placeholder 6"/>
          <p:cNvSpPr>
            <a:spLocks noGrp="1"/>
          </p:cNvSpPr>
          <p:nvPr>
            <p:ph type="sldNum" sz="quarter" idx="12"/>
          </p:nvPr>
        </p:nvSpPr>
        <p:spPr>
          <a:xfrm>
            <a:off x="5691014" y="6375679"/>
            <a:ext cx="1232456" cy="345796"/>
          </a:xfrm>
        </p:spPr>
        <p:txBody>
          <a:bodyPr/>
          <a:lstStyle/>
          <a:p>
            <a:fld id="{97A94E78-C41C-46B6-81D1-36CBBF94F796}" type="slidenum">
              <a:rPr lang="ru-RU" smtClean="0"/>
              <a:pPr/>
              <a:t>‹#›</a:t>
            </a:fld>
            <a:endParaRPr lang="ru-RU"/>
          </a:p>
        </p:txBody>
      </p:sp>
      <p:sp>
        <p:nvSpPr>
          <p:cNvPr id="8" name="Rectangle 7"/>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13051048"/>
      </p:ext>
    </p:extLst>
  </p:cSld>
  <p:clrMapOvr>
    <a:masterClrMapping/>
  </p:clrMapOvr>
  <p:extLst mod="1">
    <p:ext uri="{DCECCB84-F9BA-43D5-87BE-67443E8EF086}">
      <p15:sldGuideLst xmlns=""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11" name="Freeform 11"/>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65950" y="6375679"/>
            <a:ext cx="1232456" cy="348462"/>
          </a:xfrm>
        </p:spPr>
        <p:txBody>
          <a:bodyPr/>
          <a:lstStyle/>
          <a:p>
            <a:fld id="{248E5C81-6C7C-48E8-8572-8DF3CD304FAB}" type="datetimeFigureOut">
              <a:rPr lang="ru-RU" smtClean="0"/>
              <a:pPr/>
              <a:t>26.10.2019</a:t>
            </a:fld>
            <a:endParaRPr lang="ru-RU"/>
          </a:p>
        </p:txBody>
      </p:sp>
      <p:sp>
        <p:nvSpPr>
          <p:cNvPr id="6" name="Footer Placeholder 5"/>
          <p:cNvSpPr>
            <a:spLocks noGrp="1"/>
          </p:cNvSpPr>
          <p:nvPr>
            <p:ph type="ftr" sz="quarter" idx="11"/>
          </p:nvPr>
        </p:nvSpPr>
        <p:spPr>
          <a:xfrm>
            <a:off x="2103621" y="6375679"/>
            <a:ext cx="3482178" cy="345796"/>
          </a:xfrm>
        </p:spPr>
        <p:txBody>
          <a:bodyPr/>
          <a:lstStyle/>
          <a:p>
            <a:endParaRPr lang="ru-RU"/>
          </a:p>
        </p:txBody>
      </p:sp>
      <p:sp>
        <p:nvSpPr>
          <p:cNvPr id="7" name="Slide Number Placeholder 6"/>
          <p:cNvSpPr>
            <a:spLocks noGrp="1"/>
          </p:cNvSpPr>
          <p:nvPr>
            <p:ph type="sldNum" sz="quarter" idx="12"/>
          </p:nvPr>
        </p:nvSpPr>
        <p:spPr>
          <a:xfrm>
            <a:off x="5687568" y="6375679"/>
            <a:ext cx="1234440" cy="345796"/>
          </a:xfrm>
        </p:spPr>
        <p:txBody>
          <a:bodyPr/>
          <a:lstStyle/>
          <a:p>
            <a:fld id="{97A94E78-C41C-46B6-81D1-36CBBF94F796}" type="slidenum">
              <a:rPr lang="ru-RU" smtClean="0"/>
              <a:pPr/>
              <a:t>‹#›</a:t>
            </a:fld>
            <a:endParaRPr lang="ru-RU"/>
          </a:p>
        </p:txBody>
      </p:sp>
    </p:spTree>
    <p:extLst>
      <p:ext uri="{BB962C8B-B14F-4D97-AF65-F5344CB8AC3E}">
        <p14:creationId xmlns:p14="http://schemas.microsoft.com/office/powerpoint/2010/main" val="1037022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248E5C81-6C7C-48E8-8572-8DF3CD304FAB}" type="datetimeFigureOut">
              <a:rPr lang="ru-RU" smtClean="0"/>
              <a:pPr/>
              <a:t>26.10.2019</a:t>
            </a:fld>
            <a:endParaRPr lang="ru-RU"/>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ru-RU"/>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97A94E78-C41C-46B6-81D1-36CBBF94F796}" type="slidenum">
              <a:rPr lang="ru-RU" smtClean="0"/>
              <a:pPr/>
              <a:t>‹#›</a:t>
            </a:fld>
            <a:endParaRPr lang="ru-RU"/>
          </a:p>
        </p:txBody>
      </p:sp>
      <p:sp>
        <p:nvSpPr>
          <p:cNvPr id="11" name="Freeform 6"/>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3930549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ru.wikipedia.org/" TargetMode="External"/><Relationship Id="rId7" Type="http://schemas.openxmlformats.org/officeDocument/2006/relationships/hyperlink" Target="https://cyberleninka.ru/" TargetMode="External"/><Relationship Id="rId2" Type="http://schemas.openxmlformats.org/officeDocument/2006/relationships/hyperlink" Target="https://dic.academic.ru/" TargetMode="External"/><Relationship Id="rId1" Type="http://schemas.openxmlformats.org/officeDocument/2006/relationships/slideLayout" Target="../slideLayouts/slideLayout6.xml"/><Relationship Id="rId6" Type="http://schemas.openxmlformats.org/officeDocument/2006/relationships/hyperlink" Target="http://www.ereport.ru/" TargetMode="External"/><Relationship Id="rId5" Type="http://schemas.openxmlformats.org/officeDocument/2006/relationships/hyperlink" Target="https://modern-invest.ru/" TargetMode="External"/><Relationship Id="rId4" Type="http://schemas.openxmlformats.org/officeDocument/2006/relationships/hyperlink" Target="https://answr.pro/"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371598" y="3034174"/>
            <a:ext cx="9450371" cy="2138765"/>
          </a:xfrm>
        </p:spPr>
        <p:txBody>
          <a:bodyPr>
            <a:noAutofit/>
          </a:bodyPr>
          <a:lstStyle/>
          <a:p>
            <a:pPr>
              <a:spcAft>
                <a:spcPts val="600"/>
              </a:spcAft>
            </a:pPr>
            <a:r>
              <a:rPr lang="ru-RU" sz="2300" dirty="0" smtClean="0">
                <a:solidFill>
                  <a:srgbClr val="000000"/>
                </a:solidFill>
              </a:rPr>
              <a:t>Кафедра:</a:t>
            </a:r>
            <a:r>
              <a:rPr lang="ru-RU" sz="2300" dirty="0" smtClean="0">
                <a:solidFill>
                  <a:srgbClr val="0A082A"/>
                </a:solidFill>
              </a:rPr>
              <a:t> </a:t>
            </a:r>
            <a:r>
              <a:rPr lang="ru-RU" sz="2300" cap="none" dirty="0" smtClean="0">
                <a:solidFill>
                  <a:srgbClr val="0A082A"/>
                </a:solidFill>
              </a:rPr>
              <a:t>«Финансы и учет»</a:t>
            </a:r>
            <a:endParaRPr lang="ru-RU" sz="2300" dirty="0" smtClean="0">
              <a:solidFill>
                <a:srgbClr val="0A082A"/>
              </a:solidFill>
            </a:endParaRPr>
          </a:p>
          <a:p>
            <a:pPr>
              <a:spcAft>
                <a:spcPts val="600"/>
              </a:spcAft>
            </a:pPr>
            <a:r>
              <a:rPr lang="ru-RU" sz="2300" dirty="0" smtClean="0">
                <a:solidFill>
                  <a:srgbClr val="000000"/>
                </a:solidFill>
              </a:rPr>
              <a:t>Дисциплина:</a:t>
            </a:r>
            <a:r>
              <a:rPr lang="ru-RU" sz="2300" dirty="0" smtClean="0">
                <a:solidFill>
                  <a:srgbClr val="0A082A"/>
                </a:solidFill>
              </a:rPr>
              <a:t> </a:t>
            </a:r>
            <a:r>
              <a:rPr lang="ru-RU" sz="2300" cap="none" dirty="0" smtClean="0">
                <a:solidFill>
                  <a:srgbClr val="0A082A"/>
                </a:solidFill>
              </a:rPr>
              <a:t>«Корпоративные ценные бумаги»</a:t>
            </a:r>
            <a:endParaRPr lang="ru-RU" sz="2300" dirty="0" smtClean="0">
              <a:solidFill>
                <a:srgbClr val="0A082A"/>
              </a:solidFill>
            </a:endParaRPr>
          </a:p>
          <a:p>
            <a:r>
              <a:rPr lang="ru-RU" sz="2300" dirty="0" smtClean="0">
                <a:solidFill>
                  <a:srgbClr val="000000"/>
                </a:solidFill>
              </a:rPr>
              <a:t>Тема:</a:t>
            </a:r>
            <a:r>
              <a:rPr lang="ru-RU" sz="2300" dirty="0" smtClean="0">
                <a:solidFill>
                  <a:srgbClr val="0A082A"/>
                </a:solidFill>
              </a:rPr>
              <a:t> «</a:t>
            </a:r>
            <a:r>
              <a:rPr lang="ru-RU" sz="2300" cap="none" dirty="0" smtClean="0">
                <a:solidFill>
                  <a:srgbClr val="0A082A"/>
                </a:solidFill>
              </a:rPr>
              <a:t>Факторы динамики капитализации рынка акций: курсовая стоимость, фондовые индексы, показатели доходности»</a:t>
            </a: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40448" y="462667"/>
            <a:ext cx="2912672" cy="2492708"/>
          </a:xfrm>
          <a:prstGeom prst="rect">
            <a:avLst/>
          </a:prstGeom>
        </p:spPr>
      </p:pic>
      <p:sp>
        <p:nvSpPr>
          <p:cNvPr id="2" name="TextBox 1"/>
          <p:cNvSpPr txBox="1"/>
          <p:nvPr/>
        </p:nvSpPr>
        <p:spPr>
          <a:xfrm>
            <a:off x="2571772" y="124113"/>
            <a:ext cx="7050024" cy="338554"/>
          </a:xfrm>
          <a:prstGeom prst="rect">
            <a:avLst/>
          </a:prstGeom>
          <a:noFill/>
        </p:spPr>
        <p:txBody>
          <a:bodyPr wrap="square" rtlCol="0">
            <a:spAutoFit/>
          </a:bodyPr>
          <a:lstStyle/>
          <a:p>
            <a:pPr algn="ctr"/>
            <a:r>
              <a:rPr lang="ru-RU" sz="1600" dirty="0" smtClean="0">
                <a:solidFill>
                  <a:srgbClr val="BD9C63"/>
                </a:solidFill>
              </a:rPr>
              <a:t>Казахский Национальный </a:t>
            </a:r>
            <a:r>
              <a:rPr lang="ru-RU" sz="1600" dirty="0">
                <a:solidFill>
                  <a:srgbClr val="BD9C63"/>
                </a:solidFill>
              </a:rPr>
              <a:t>У</a:t>
            </a:r>
            <a:r>
              <a:rPr lang="ru-RU" sz="1600" dirty="0" smtClean="0">
                <a:solidFill>
                  <a:srgbClr val="BD9C63"/>
                </a:solidFill>
              </a:rPr>
              <a:t>ниверситет имени аль-</a:t>
            </a:r>
            <a:r>
              <a:rPr lang="ru-RU" sz="1600" dirty="0" err="1" smtClean="0">
                <a:solidFill>
                  <a:srgbClr val="BD9C63"/>
                </a:solidFill>
              </a:rPr>
              <a:t>Фараби</a:t>
            </a:r>
            <a:endParaRPr lang="ru-RU" sz="1600" dirty="0">
              <a:solidFill>
                <a:srgbClr val="BD9C63"/>
              </a:solidFill>
            </a:endParaRPr>
          </a:p>
        </p:txBody>
      </p:sp>
    </p:spTree>
    <p:extLst>
      <p:ext uri="{BB962C8B-B14F-4D97-AF65-F5344CB8AC3E}">
        <p14:creationId xmlns:p14="http://schemas.microsoft.com/office/powerpoint/2010/main" val="40279534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0" y="1"/>
            <a:ext cx="12192000" cy="461665"/>
          </a:xfrm>
          <a:prstGeom prst="rect">
            <a:avLst/>
          </a:prstGeom>
        </p:spPr>
        <p:txBody>
          <a:bodyPr wrap="square">
            <a:spAutoFit/>
          </a:bodyPr>
          <a:lstStyle/>
          <a:p>
            <a:pPr algn="ctr"/>
            <a:r>
              <a:rPr lang="ru-RU" sz="2400" b="1" dirty="0"/>
              <a:t>Основные критерии оценки доходности акций</a:t>
            </a:r>
          </a:p>
        </p:txBody>
      </p:sp>
      <p:sp>
        <p:nvSpPr>
          <p:cNvPr id="7" name="Скругленный прямоугольник 6"/>
          <p:cNvSpPr/>
          <p:nvPr/>
        </p:nvSpPr>
        <p:spPr>
          <a:xfrm>
            <a:off x="380960" y="500042"/>
            <a:ext cx="11525331" cy="135732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a:r>
              <a:rPr lang="ru-RU" b="1" dirty="0" smtClean="0"/>
              <a:t>1. Прибыль </a:t>
            </a:r>
            <a:r>
              <a:rPr lang="ru-RU" b="1" dirty="0"/>
              <a:t>на акцию.</a:t>
            </a:r>
            <a:r>
              <a:rPr lang="ru-RU" dirty="0"/>
              <a:t> Этот показатель в значительной степени влияет на рыночную </a:t>
            </a:r>
            <a:r>
              <a:rPr lang="ru-RU" dirty="0" smtClean="0"/>
              <a:t>цену </a:t>
            </a:r>
            <a:r>
              <a:rPr lang="ru-RU" dirty="0"/>
              <a:t>акций. Представляет собой отношение чистой прибыли, уменьшенной на величину дивидендов по привилегированным акциям, к общему числу обыкновенных акций:</a:t>
            </a:r>
            <a:endParaRPr lang="ru-RU" b="1" dirty="0"/>
          </a:p>
        </p:txBody>
      </p:sp>
      <p:sp>
        <p:nvSpPr>
          <p:cNvPr id="8" name="Прямоугольник 7"/>
          <p:cNvSpPr/>
          <p:nvPr/>
        </p:nvSpPr>
        <p:spPr>
          <a:xfrm>
            <a:off x="571461" y="2143116"/>
            <a:ext cx="11144328" cy="1292662"/>
          </a:xfrm>
          <a:prstGeom prst="rect">
            <a:avLst/>
          </a:prstGeom>
        </p:spPr>
        <p:style>
          <a:lnRef idx="3">
            <a:schemeClr val="lt1"/>
          </a:lnRef>
          <a:fillRef idx="1">
            <a:schemeClr val="accent3"/>
          </a:fillRef>
          <a:effectRef idx="1">
            <a:schemeClr val="accent3"/>
          </a:effectRef>
          <a:fontRef idx="minor">
            <a:schemeClr val="lt1"/>
          </a:fontRef>
        </p:style>
        <p:txBody>
          <a:bodyPr wrap="square">
            <a:spAutoFit/>
          </a:bodyPr>
          <a:lstStyle/>
          <a:p>
            <a:pPr algn="ctr"/>
            <a:r>
              <a:rPr lang="ru-RU" sz="2400" b="1" dirty="0"/>
              <a:t>Па = </a:t>
            </a:r>
            <a:r>
              <a:rPr lang="ru-RU" sz="2400" b="1" dirty="0" smtClean="0"/>
              <a:t>П/</a:t>
            </a:r>
            <a:r>
              <a:rPr lang="ru-RU" sz="2400" b="1" dirty="0" err="1" smtClean="0"/>
              <a:t>Ка</a:t>
            </a:r>
            <a:endParaRPr lang="ru-RU" sz="2400" dirty="0"/>
          </a:p>
          <a:p>
            <a:r>
              <a:rPr lang="ru-RU" b="1" dirty="0"/>
              <a:t>Па</a:t>
            </a:r>
            <a:r>
              <a:rPr lang="ru-RU" dirty="0"/>
              <a:t> – прибыль на акцию </a:t>
            </a:r>
            <a:br>
              <a:rPr lang="ru-RU" dirty="0"/>
            </a:br>
            <a:r>
              <a:rPr lang="ru-RU" b="1" dirty="0"/>
              <a:t>П</a:t>
            </a:r>
            <a:r>
              <a:rPr lang="ru-RU" dirty="0"/>
              <a:t> – прибыль </a:t>
            </a:r>
            <a:br>
              <a:rPr lang="ru-RU" dirty="0"/>
            </a:br>
            <a:r>
              <a:rPr lang="ru-RU" b="1" dirty="0" err="1"/>
              <a:t>Ка</a:t>
            </a:r>
            <a:r>
              <a:rPr lang="ru-RU" dirty="0"/>
              <a:t> – количество акций.</a:t>
            </a:r>
          </a:p>
        </p:txBody>
      </p:sp>
      <p:sp>
        <p:nvSpPr>
          <p:cNvPr id="9" name="Скругленный прямоугольник 8"/>
          <p:cNvSpPr/>
          <p:nvPr/>
        </p:nvSpPr>
        <p:spPr>
          <a:xfrm>
            <a:off x="285709" y="3714752"/>
            <a:ext cx="11525331" cy="78581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r>
              <a:rPr lang="ru-RU" b="1" dirty="0" smtClean="0"/>
              <a:t>2. Коэффициент </a:t>
            </a:r>
            <a:r>
              <a:rPr lang="ru-RU" b="1" dirty="0"/>
              <a:t>покрытия дивиденда.</a:t>
            </a:r>
            <a:r>
              <a:rPr lang="ru-RU" dirty="0"/>
              <a:t> Показывает, сколько раз могли бы выплачиваться дивиденды из полученной в отчетном периоде прибыли:</a:t>
            </a:r>
            <a:endParaRPr lang="ru-RU" b="1" dirty="0"/>
          </a:p>
        </p:txBody>
      </p:sp>
      <p:sp>
        <p:nvSpPr>
          <p:cNvPr id="10" name="Прямоугольник 9"/>
          <p:cNvSpPr/>
          <p:nvPr/>
        </p:nvSpPr>
        <p:spPr>
          <a:xfrm>
            <a:off x="380960" y="4786322"/>
            <a:ext cx="11430080" cy="1292662"/>
          </a:xfrm>
          <a:prstGeom prst="rect">
            <a:avLst/>
          </a:prstGeom>
        </p:spPr>
        <p:style>
          <a:lnRef idx="3">
            <a:schemeClr val="lt1"/>
          </a:lnRef>
          <a:fillRef idx="1">
            <a:schemeClr val="accent4"/>
          </a:fillRef>
          <a:effectRef idx="1">
            <a:schemeClr val="accent4"/>
          </a:effectRef>
          <a:fontRef idx="minor">
            <a:schemeClr val="lt1"/>
          </a:fontRef>
        </p:style>
        <p:txBody>
          <a:bodyPr wrap="square">
            <a:spAutoFit/>
          </a:bodyPr>
          <a:lstStyle/>
          <a:p>
            <a:pPr algn="ctr"/>
            <a:r>
              <a:rPr lang="ru-RU" sz="2400" b="1" dirty="0" err="1"/>
              <a:t>Пд</a:t>
            </a:r>
            <a:r>
              <a:rPr lang="ru-RU" sz="2400" b="1" dirty="0"/>
              <a:t> = </a:t>
            </a:r>
            <a:r>
              <a:rPr lang="ru-RU" sz="2400" b="1" dirty="0" smtClean="0"/>
              <a:t>П/Д</a:t>
            </a:r>
            <a:endParaRPr lang="ru-RU" dirty="0"/>
          </a:p>
          <a:p>
            <a:r>
              <a:rPr lang="ru-RU" b="1" dirty="0" err="1"/>
              <a:t>Пд</a:t>
            </a:r>
            <a:r>
              <a:rPr lang="ru-RU" dirty="0"/>
              <a:t> – покрытие дивиденда </a:t>
            </a:r>
            <a:br>
              <a:rPr lang="ru-RU" dirty="0"/>
            </a:br>
            <a:r>
              <a:rPr lang="ru-RU" b="1" dirty="0"/>
              <a:t>П</a:t>
            </a:r>
            <a:r>
              <a:rPr lang="ru-RU" dirty="0"/>
              <a:t> – прибыль </a:t>
            </a:r>
            <a:br>
              <a:rPr lang="ru-RU" dirty="0"/>
            </a:br>
            <a:r>
              <a:rPr lang="ru-RU" b="1" dirty="0"/>
              <a:t>Д</a:t>
            </a:r>
            <a:r>
              <a:rPr lang="ru-RU" dirty="0"/>
              <a:t> – сумма дивидендов.</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380960" y="500042"/>
            <a:ext cx="11525331"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a:r>
              <a:rPr lang="ru-RU" b="1" dirty="0" smtClean="0"/>
              <a:t>3. Дивидендный выход.</a:t>
            </a:r>
            <a:r>
              <a:rPr lang="ru-RU" dirty="0" smtClean="0"/>
              <a:t> Другое название – </a:t>
            </a:r>
            <a:r>
              <a:rPr lang="ru-RU" i="1" dirty="0" smtClean="0"/>
              <a:t>коэффициент выплаты дивидендов</a:t>
            </a:r>
            <a:r>
              <a:rPr lang="ru-RU" dirty="0" smtClean="0"/>
              <a:t>. Отражает долю прибыли, выплачиваемой акционерам в качестве дивидендов:</a:t>
            </a:r>
            <a:endParaRPr lang="ru-RU" b="1" dirty="0"/>
          </a:p>
        </p:txBody>
      </p:sp>
      <p:sp>
        <p:nvSpPr>
          <p:cNvPr id="5" name="Скругленный прямоугольник 4"/>
          <p:cNvSpPr/>
          <p:nvPr/>
        </p:nvSpPr>
        <p:spPr>
          <a:xfrm>
            <a:off x="353251" y="3504769"/>
            <a:ext cx="11525331" cy="135732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r>
              <a:rPr lang="ru-RU" b="1" dirty="0" smtClean="0"/>
              <a:t>4. </a:t>
            </a:r>
            <a:r>
              <a:rPr lang="ru-RU" b="1" dirty="0"/>
              <a:t>Ценность акции.</a:t>
            </a:r>
            <a:r>
              <a:rPr lang="ru-RU" dirty="0"/>
              <a:t> Этот показатель служит индикатором спроса на акции данного предприятия, показывая, как много согласны платить инвесторы в данный момент на каждый рубль прибыли на акцию:</a:t>
            </a:r>
            <a:endParaRPr lang="ru-RU" b="1" dirty="0"/>
          </a:p>
        </p:txBody>
      </p:sp>
      <p:sp>
        <p:nvSpPr>
          <p:cNvPr id="6" name="Прямоугольник 5"/>
          <p:cNvSpPr/>
          <p:nvPr/>
        </p:nvSpPr>
        <p:spPr>
          <a:xfrm>
            <a:off x="0" y="1"/>
            <a:ext cx="12192000" cy="461665"/>
          </a:xfrm>
          <a:prstGeom prst="rect">
            <a:avLst/>
          </a:prstGeom>
        </p:spPr>
        <p:txBody>
          <a:bodyPr wrap="square">
            <a:spAutoFit/>
          </a:bodyPr>
          <a:lstStyle/>
          <a:p>
            <a:pPr algn="ctr"/>
            <a:r>
              <a:rPr lang="ru-RU" sz="2400" b="1" dirty="0"/>
              <a:t>Основные критерии оценки доходности акций</a:t>
            </a:r>
          </a:p>
        </p:txBody>
      </p:sp>
      <p:sp>
        <p:nvSpPr>
          <p:cNvPr id="7" name="Прямоугольник 6"/>
          <p:cNvSpPr/>
          <p:nvPr/>
        </p:nvSpPr>
        <p:spPr>
          <a:xfrm>
            <a:off x="476211" y="1428736"/>
            <a:ext cx="11334829" cy="1292662"/>
          </a:xfrm>
          <a:prstGeom prst="rect">
            <a:avLst/>
          </a:prstGeom>
        </p:spPr>
        <p:style>
          <a:lnRef idx="3">
            <a:schemeClr val="lt1"/>
          </a:lnRef>
          <a:fillRef idx="1">
            <a:schemeClr val="accent3"/>
          </a:fillRef>
          <a:effectRef idx="1">
            <a:schemeClr val="accent3"/>
          </a:effectRef>
          <a:fontRef idx="minor">
            <a:schemeClr val="lt1"/>
          </a:fontRef>
        </p:style>
        <p:txBody>
          <a:bodyPr wrap="square">
            <a:spAutoFit/>
          </a:bodyPr>
          <a:lstStyle/>
          <a:p>
            <a:pPr algn="ctr"/>
            <a:r>
              <a:rPr lang="ru-RU" sz="2400" b="1" dirty="0" err="1"/>
              <a:t>Дв</a:t>
            </a:r>
            <a:r>
              <a:rPr lang="ru-RU" sz="2400" b="1" dirty="0"/>
              <a:t> = </a:t>
            </a:r>
            <a:r>
              <a:rPr lang="ru-RU" sz="2400" b="1" dirty="0" smtClean="0"/>
              <a:t>Да/Па</a:t>
            </a:r>
            <a:endParaRPr lang="ru-RU" dirty="0"/>
          </a:p>
          <a:p>
            <a:r>
              <a:rPr lang="ru-RU" b="1" dirty="0" err="1"/>
              <a:t>Дв</a:t>
            </a:r>
            <a:r>
              <a:rPr lang="ru-RU" dirty="0"/>
              <a:t> – дивидендный выход </a:t>
            </a:r>
            <a:br>
              <a:rPr lang="ru-RU" dirty="0"/>
            </a:br>
            <a:r>
              <a:rPr lang="ru-RU" b="1" dirty="0"/>
              <a:t>Да</a:t>
            </a:r>
            <a:r>
              <a:rPr lang="ru-RU" dirty="0"/>
              <a:t> – дивиденд, выплачиваемый по акции </a:t>
            </a:r>
            <a:br>
              <a:rPr lang="ru-RU" dirty="0"/>
            </a:br>
            <a:r>
              <a:rPr lang="ru-RU" b="1" dirty="0"/>
              <a:t>Па</a:t>
            </a:r>
            <a:r>
              <a:rPr lang="ru-RU" dirty="0"/>
              <a:t> – прибыль на акцию.</a:t>
            </a:r>
          </a:p>
        </p:txBody>
      </p:sp>
      <p:sp>
        <p:nvSpPr>
          <p:cNvPr id="8" name="Прямоугольник 7"/>
          <p:cNvSpPr/>
          <p:nvPr/>
        </p:nvSpPr>
        <p:spPr>
          <a:xfrm>
            <a:off x="571461" y="5143512"/>
            <a:ext cx="10953827" cy="1292662"/>
          </a:xfrm>
          <a:prstGeom prst="rect">
            <a:avLst/>
          </a:prstGeom>
        </p:spPr>
        <p:style>
          <a:lnRef idx="3">
            <a:schemeClr val="lt1"/>
          </a:lnRef>
          <a:fillRef idx="1">
            <a:schemeClr val="accent4"/>
          </a:fillRef>
          <a:effectRef idx="1">
            <a:schemeClr val="accent4"/>
          </a:effectRef>
          <a:fontRef idx="minor">
            <a:schemeClr val="lt1"/>
          </a:fontRef>
        </p:style>
        <p:txBody>
          <a:bodyPr wrap="square">
            <a:spAutoFit/>
          </a:bodyPr>
          <a:lstStyle/>
          <a:p>
            <a:pPr algn="ctr"/>
            <a:r>
              <a:rPr lang="ru-RU" sz="2400" b="1" dirty="0" err="1"/>
              <a:t>Ца</a:t>
            </a:r>
            <a:r>
              <a:rPr lang="ru-RU" sz="2400" b="1" dirty="0"/>
              <a:t> = </a:t>
            </a:r>
            <a:r>
              <a:rPr lang="ru-RU" sz="2400" b="1" dirty="0" err="1" smtClean="0"/>
              <a:t>Рца</a:t>
            </a:r>
            <a:r>
              <a:rPr lang="ru-RU" sz="2400" b="1" dirty="0" smtClean="0"/>
              <a:t>/Па</a:t>
            </a:r>
            <a:endParaRPr lang="ru-RU" sz="2400" b="1" dirty="0"/>
          </a:p>
          <a:p>
            <a:r>
              <a:rPr lang="ru-RU" b="1" dirty="0" err="1"/>
              <a:t>Ца</a:t>
            </a:r>
            <a:r>
              <a:rPr lang="ru-RU" dirty="0"/>
              <a:t> – ценность акции </a:t>
            </a:r>
            <a:br>
              <a:rPr lang="ru-RU" dirty="0"/>
            </a:br>
            <a:r>
              <a:rPr lang="ru-RU" b="1" dirty="0" err="1"/>
              <a:t>Рца</a:t>
            </a:r>
            <a:r>
              <a:rPr lang="ru-RU" dirty="0"/>
              <a:t> – рыночная цена акции </a:t>
            </a:r>
            <a:br>
              <a:rPr lang="ru-RU" dirty="0"/>
            </a:br>
            <a:r>
              <a:rPr lang="ru-RU" b="1" dirty="0"/>
              <a:t>Па</a:t>
            </a:r>
            <a:r>
              <a:rPr lang="ru-RU" dirty="0"/>
              <a:t> – прибыль на акцию</a:t>
            </a:r>
          </a:p>
        </p:txBody>
      </p:sp>
      <p:sp>
        <p:nvSpPr>
          <p:cNvPr id="9" name="Прямоугольник 8"/>
          <p:cNvSpPr/>
          <p:nvPr/>
        </p:nvSpPr>
        <p:spPr>
          <a:xfrm>
            <a:off x="7417386" y="5494207"/>
            <a:ext cx="4572053" cy="1077218"/>
          </a:xfrm>
          <a:prstGeom prst="rect">
            <a:avLst/>
          </a:prstGeom>
        </p:spPr>
        <p:style>
          <a:lnRef idx="3">
            <a:schemeClr val="lt1"/>
          </a:lnRef>
          <a:fillRef idx="1">
            <a:schemeClr val="accent4"/>
          </a:fillRef>
          <a:effectRef idx="1">
            <a:schemeClr val="accent4"/>
          </a:effectRef>
          <a:fontRef idx="minor">
            <a:schemeClr val="lt1"/>
          </a:fontRef>
        </p:style>
        <p:txBody>
          <a:bodyPr wrap="square">
            <a:spAutoFit/>
          </a:bodyPr>
          <a:lstStyle/>
          <a:p>
            <a:r>
              <a:rPr lang="ru-RU" sz="1600" b="1" dirty="0" smtClean="0">
                <a:solidFill>
                  <a:schemeClr val="tx1"/>
                </a:solidFill>
              </a:rPr>
              <a:t>Высокий </a:t>
            </a:r>
            <a:r>
              <a:rPr lang="ru-RU" sz="1600" b="1" dirty="0">
                <a:solidFill>
                  <a:schemeClr val="tx1"/>
                </a:solidFill>
              </a:rPr>
              <a:t>его рост указывает на то, что инвесторы ожидают более быстрого роста прибыли данного предприятия по сравнению с другими</a:t>
            </a:r>
          </a:p>
        </p:txBody>
      </p:sp>
      <p:sp>
        <p:nvSpPr>
          <p:cNvPr id="10" name="Прямоугольник 9"/>
          <p:cNvSpPr/>
          <p:nvPr/>
        </p:nvSpPr>
        <p:spPr>
          <a:xfrm>
            <a:off x="7334237" y="2136621"/>
            <a:ext cx="4857763" cy="1077218"/>
          </a:xfrm>
          <a:prstGeom prst="rect">
            <a:avLst/>
          </a:prstGeom>
        </p:spPr>
        <p:style>
          <a:lnRef idx="3">
            <a:schemeClr val="lt1"/>
          </a:lnRef>
          <a:fillRef idx="1">
            <a:schemeClr val="accent3"/>
          </a:fillRef>
          <a:effectRef idx="1">
            <a:schemeClr val="accent3"/>
          </a:effectRef>
          <a:fontRef idx="minor">
            <a:schemeClr val="lt1"/>
          </a:fontRef>
        </p:style>
        <p:txBody>
          <a:bodyPr wrap="square">
            <a:spAutoFit/>
          </a:bodyPr>
          <a:lstStyle/>
          <a:p>
            <a:r>
              <a:rPr lang="ru-RU" sz="1600" b="1" dirty="0">
                <a:solidFill>
                  <a:schemeClr val="tx1"/>
                </a:solidFill>
              </a:rPr>
              <a:t>Сумма значений показателя дивидендного выхода и коэффициента реинвестирования прибыли равна единице (что закономерно, ибо все, что не роздано – то осталось на предприятии)</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380960" y="500042"/>
            <a:ext cx="11525331" cy="107157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a:r>
              <a:rPr lang="ru-RU" b="1" dirty="0" smtClean="0"/>
              <a:t>5. </a:t>
            </a:r>
            <a:r>
              <a:rPr lang="ru-RU" b="1" dirty="0"/>
              <a:t>Дивидендная доходность акции.</a:t>
            </a:r>
            <a:r>
              <a:rPr lang="ru-RU" dirty="0"/>
              <a:t> Характеризует долю возврата на капитал, вложенный в акции предприятия. Определяется путем деления дивиденда на последнюю зарегистрированную в день закрытия биржи цену:</a:t>
            </a:r>
            <a:endParaRPr lang="ru-RU" b="1" dirty="0"/>
          </a:p>
        </p:txBody>
      </p:sp>
      <p:sp>
        <p:nvSpPr>
          <p:cNvPr id="5" name="Скругленный прямоугольник 4"/>
          <p:cNvSpPr/>
          <p:nvPr/>
        </p:nvSpPr>
        <p:spPr>
          <a:xfrm>
            <a:off x="285710" y="3500438"/>
            <a:ext cx="11620581" cy="142876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r>
              <a:rPr lang="ru-RU" b="1" dirty="0" smtClean="0"/>
              <a:t>6. Коэффициент </a:t>
            </a:r>
            <a:r>
              <a:rPr lang="ru-RU" b="1" dirty="0"/>
              <a:t>котировки акций.</a:t>
            </a:r>
            <a:r>
              <a:rPr lang="ru-RU" dirty="0"/>
              <a:t> Этот коэффициент, подобно показателю ценности акции, служит индикатором спроса на акции данного предприятия, показывая, готовы ли потенциальные акционеры дать за акции цену, превышающую бухгалтерскую оценку капитала, приходящегося на акцию, или нет (если найденный коэффициент больше единицы – ответ положительный):</a:t>
            </a:r>
            <a:endParaRPr lang="ru-RU" b="1" dirty="0"/>
          </a:p>
        </p:txBody>
      </p:sp>
      <p:sp>
        <p:nvSpPr>
          <p:cNvPr id="6" name="Прямоугольник 5"/>
          <p:cNvSpPr/>
          <p:nvPr/>
        </p:nvSpPr>
        <p:spPr>
          <a:xfrm>
            <a:off x="0" y="1"/>
            <a:ext cx="12192000" cy="461665"/>
          </a:xfrm>
          <a:prstGeom prst="rect">
            <a:avLst/>
          </a:prstGeom>
        </p:spPr>
        <p:txBody>
          <a:bodyPr wrap="square">
            <a:spAutoFit/>
          </a:bodyPr>
          <a:lstStyle/>
          <a:p>
            <a:pPr algn="ctr"/>
            <a:r>
              <a:rPr lang="ru-RU" sz="2400" b="1" dirty="0"/>
              <a:t>Основные критерии оценки доходности акций</a:t>
            </a:r>
          </a:p>
        </p:txBody>
      </p:sp>
      <p:sp>
        <p:nvSpPr>
          <p:cNvPr id="7" name="Прямоугольник 6"/>
          <p:cNvSpPr/>
          <p:nvPr/>
        </p:nvSpPr>
        <p:spPr>
          <a:xfrm>
            <a:off x="476211" y="1857364"/>
            <a:ext cx="11239579" cy="1292662"/>
          </a:xfrm>
          <a:prstGeom prst="rect">
            <a:avLst/>
          </a:prstGeom>
        </p:spPr>
        <p:style>
          <a:lnRef idx="3">
            <a:schemeClr val="lt1"/>
          </a:lnRef>
          <a:fillRef idx="1">
            <a:schemeClr val="accent3"/>
          </a:fillRef>
          <a:effectRef idx="1">
            <a:schemeClr val="accent3"/>
          </a:effectRef>
          <a:fontRef idx="minor">
            <a:schemeClr val="lt1"/>
          </a:fontRef>
        </p:style>
        <p:txBody>
          <a:bodyPr wrap="square">
            <a:spAutoFit/>
          </a:bodyPr>
          <a:lstStyle/>
          <a:p>
            <a:pPr algn="ctr"/>
            <a:r>
              <a:rPr lang="ru-RU" sz="2400" b="1" dirty="0" err="1"/>
              <a:t>Дда</a:t>
            </a:r>
            <a:r>
              <a:rPr lang="ru-RU" sz="2400" b="1" dirty="0"/>
              <a:t> = </a:t>
            </a:r>
            <a:r>
              <a:rPr lang="ru-RU" sz="2400" b="1" dirty="0" smtClean="0"/>
              <a:t>Да/</a:t>
            </a:r>
            <a:r>
              <a:rPr lang="ru-RU" sz="2400" b="1" dirty="0" err="1" smtClean="0"/>
              <a:t>Рца</a:t>
            </a:r>
            <a:endParaRPr lang="ru-RU" dirty="0"/>
          </a:p>
          <a:p>
            <a:r>
              <a:rPr lang="ru-RU" b="1" dirty="0" err="1"/>
              <a:t>Дда</a:t>
            </a:r>
            <a:r>
              <a:rPr lang="ru-RU" dirty="0"/>
              <a:t> – дивидендная доходность акции </a:t>
            </a:r>
            <a:br>
              <a:rPr lang="ru-RU" dirty="0"/>
            </a:br>
            <a:r>
              <a:rPr lang="ru-RU" b="1" dirty="0"/>
              <a:t>Да</a:t>
            </a:r>
            <a:r>
              <a:rPr lang="ru-RU" dirty="0"/>
              <a:t> – дивиденд, выплачиваемый по акции </a:t>
            </a:r>
            <a:br>
              <a:rPr lang="ru-RU" dirty="0"/>
            </a:br>
            <a:r>
              <a:rPr lang="ru-RU" b="1" dirty="0" err="1"/>
              <a:t>Рца</a:t>
            </a:r>
            <a:r>
              <a:rPr lang="ru-RU" dirty="0"/>
              <a:t> – рыночная цена акции.</a:t>
            </a:r>
          </a:p>
        </p:txBody>
      </p:sp>
      <p:sp>
        <p:nvSpPr>
          <p:cNvPr id="8" name="Прямоугольник 7"/>
          <p:cNvSpPr/>
          <p:nvPr/>
        </p:nvSpPr>
        <p:spPr>
          <a:xfrm>
            <a:off x="476211" y="5286388"/>
            <a:ext cx="11144328" cy="1292662"/>
          </a:xfrm>
          <a:prstGeom prst="rect">
            <a:avLst/>
          </a:prstGeom>
        </p:spPr>
        <p:style>
          <a:lnRef idx="3">
            <a:schemeClr val="lt1"/>
          </a:lnRef>
          <a:fillRef idx="1">
            <a:schemeClr val="accent4"/>
          </a:fillRef>
          <a:effectRef idx="1">
            <a:schemeClr val="accent4"/>
          </a:effectRef>
          <a:fontRef idx="minor">
            <a:schemeClr val="lt1"/>
          </a:fontRef>
        </p:style>
        <p:txBody>
          <a:bodyPr wrap="square">
            <a:spAutoFit/>
          </a:bodyPr>
          <a:lstStyle/>
          <a:p>
            <a:pPr algn="ctr"/>
            <a:r>
              <a:rPr lang="ru-RU" sz="2400" b="1" dirty="0" err="1"/>
              <a:t>Ка</a:t>
            </a:r>
            <a:r>
              <a:rPr lang="ru-RU" sz="2400" b="1" dirty="0"/>
              <a:t> = </a:t>
            </a:r>
            <a:r>
              <a:rPr lang="ru-RU" sz="2400" b="1" dirty="0" err="1" smtClean="0"/>
              <a:t>Рца</a:t>
            </a:r>
            <a:r>
              <a:rPr lang="ru-RU" sz="2400" b="1" dirty="0" smtClean="0"/>
              <a:t>/</a:t>
            </a:r>
            <a:r>
              <a:rPr lang="ru-RU" sz="2400" b="1" dirty="0" err="1" smtClean="0"/>
              <a:t>Уца</a:t>
            </a:r>
            <a:endParaRPr lang="ru-RU" dirty="0"/>
          </a:p>
          <a:p>
            <a:r>
              <a:rPr lang="ru-RU" b="1" dirty="0" err="1"/>
              <a:t>Ка</a:t>
            </a:r>
            <a:r>
              <a:rPr lang="ru-RU" dirty="0"/>
              <a:t> – коэффициент котировки акций </a:t>
            </a:r>
            <a:br>
              <a:rPr lang="ru-RU" dirty="0"/>
            </a:br>
            <a:r>
              <a:rPr lang="ru-RU" b="1" dirty="0" err="1"/>
              <a:t>Рца</a:t>
            </a:r>
            <a:r>
              <a:rPr lang="ru-RU" dirty="0"/>
              <a:t> – рыночная цена акции </a:t>
            </a:r>
            <a:br>
              <a:rPr lang="ru-RU" dirty="0"/>
            </a:br>
            <a:r>
              <a:rPr lang="ru-RU" b="1" dirty="0" err="1"/>
              <a:t>Уца</a:t>
            </a:r>
            <a:r>
              <a:rPr lang="ru-RU" dirty="0"/>
              <a:t> – учетная (книжная) цена акции</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85799" y="380770"/>
            <a:ext cx="5603033" cy="2908489"/>
          </a:xfrm>
          <a:prstGeom prst="rect">
            <a:avLst/>
          </a:prstGeom>
        </p:spPr>
        <p:txBody>
          <a:bodyPr wrap="square">
            <a:spAutoFit/>
          </a:bodyPr>
          <a:lstStyle/>
          <a:p>
            <a:pPr algn="just">
              <a:spcAft>
                <a:spcPts val="1800"/>
              </a:spcAft>
            </a:pPr>
            <a:r>
              <a:rPr lang="ru-RU" sz="2400" b="1" dirty="0" smtClean="0">
                <a:solidFill>
                  <a:srgbClr val="0C0931"/>
                </a:solidFill>
              </a:rPr>
              <a:t>Источники:</a:t>
            </a:r>
          </a:p>
          <a:p>
            <a:pPr marL="457200" indent="-457200" algn="just">
              <a:buFont typeface="+mj-lt"/>
              <a:buAutoNum type="arabicPeriod"/>
            </a:pPr>
            <a:r>
              <a:rPr lang="en-US" sz="2400" dirty="0">
                <a:hlinkClick r:id="rId2"/>
              </a:rPr>
              <a:t>https://</a:t>
            </a:r>
            <a:r>
              <a:rPr lang="en-US" sz="2400" dirty="0" smtClean="0">
                <a:hlinkClick r:id="rId2"/>
              </a:rPr>
              <a:t>dic.academic.ru</a:t>
            </a:r>
            <a:endParaRPr lang="ru-RU" sz="2400" dirty="0" smtClean="0"/>
          </a:p>
          <a:p>
            <a:pPr marL="457200" indent="-457200" algn="just">
              <a:buFont typeface="+mj-lt"/>
              <a:buAutoNum type="arabicPeriod"/>
            </a:pPr>
            <a:r>
              <a:rPr lang="en-US" sz="2400" dirty="0">
                <a:hlinkClick r:id="rId3"/>
              </a:rPr>
              <a:t>https://</a:t>
            </a:r>
            <a:r>
              <a:rPr lang="en-US" sz="2400" dirty="0" smtClean="0">
                <a:hlinkClick r:id="rId3"/>
              </a:rPr>
              <a:t>ru.wikipedia.org</a:t>
            </a:r>
            <a:endParaRPr lang="ru-RU" sz="2400" dirty="0" smtClean="0"/>
          </a:p>
          <a:p>
            <a:pPr marL="457200" indent="-457200" algn="just">
              <a:buFont typeface="+mj-lt"/>
              <a:buAutoNum type="arabicPeriod"/>
            </a:pPr>
            <a:r>
              <a:rPr lang="en-US" sz="2400" dirty="0">
                <a:hlinkClick r:id="rId4"/>
              </a:rPr>
              <a:t>https://</a:t>
            </a:r>
            <a:r>
              <a:rPr lang="en-US" sz="2400" dirty="0" smtClean="0">
                <a:hlinkClick r:id="rId4"/>
              </a:rPr>
              <a:t>answr.pro</a:t>
            </a:r>
            <a:endParaRPr lang="ru-RU" sz="2400" dirty="0" smtClean="0"/>
          </a:p>
          <a:p>
            <a:pPr marL="457200" indent="-457200" algn="just">
              <a:buFont typeface="+mj-lt"/>
              <a:buAutoNum type="arabicPeriod"/>
            </a:pPr>
            <a:r>
              <a:rPr lang="en-US" sz="2400" dirty="0">
                <a:hlinkClick r:id="rId5"/>
              </a:rPr>
              <a:t>https://</a:t>
            </a:r>
            <a:r>
              <a:rPr lang="en-US" sz="2400" dirty="0" smtClean="0">
                <a:hlinkClick r:id="rId5"/>
              </a:rPr>
              <a:t>modern-invest.ru</a:t>
            </a:r>
            <a:endParaRPr lang="ru-RU" sz="2400" dirty="0" smtClean="0"/>
          </a:p>
          <a:p>
            <a:pPr marL="457200" indent="-457200" algn="just">
              <a:buFont typeface="+mj-lt"/>
              <a:buAutoNum type="arabicPeriod"/>
            </a:pPr>
            <a:r>
              <a:rPr lang="en-US" sz="2400" dirty="0">
                <a:hlinkClick r:id="rId6"/>
              </a:rPr>
              <a:t>http://</a:t>
            </a:r>
            <a:r>
              <a:rPr lang="en-US" sz="2400" dirty="0" smtClean="0">
                <a:hlinkClick r:id="rId6"/>
              </a:rPr>
              <a:t>www.ereport.ru</a:t>
            </a:r>
            <a:endParaRPr lang="ru-RU" sz="2400" dirty="0" smtClean="0"/>
          </a:p>
          <a:p>
            <a:pPr marL="457200" indent="-457200" algn="just">
              <a:buFont typeface="+mj-lt"/>
              <a:buAutoNum type="arabicPeriod"/>
            </a:pPr>
            <a:r>
              <a:rPr lang="en-US" sz="2400" dirty="0">
                <a:hlinkClick r:id="rId7"/>
              </a:rPr>
              <a:t>https://</a:t>
            </a:r>
            <a:r>
              <a:rPr lang="en-US" sz="2400" dirty="0" smtClean="0">
                <a:hlinkClick r:id="rId7"/>
              </a:rPr>
              <a:t>cyberleninka.ru</a:t>
            </a:r>
            <a:endParaRPr lang="ru-RU" sz="2400" dirty="0" smtClean="0"/>
          </a:p>
        </p:txBody>
      </p:sp>
    </p:spTree>
    <p:extLst>
      <p:ext uri="{BB962C8B-B14F-4D97-AF65-F5344CB8AC3E}">
        <p14:creationId xmlns:p14="http://schemas.microsoft.com/office/powerpoint/2010/main" val="19346761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58738" y="2823833"/>
            <a:ext cx="7880808" cy="815479"/>
          </a:xfrm>
        </p:spPr>
        <p:txBody>
          <a:bodyPr/>
          <a:lstStyle/>
          <a:p>
            <a:pPr algn="ctr"/>
            <a:r>
              <a:rPr lang="ru-RU" dirty="0" smtClean="0">
                <a:solidFill>
                  <a:srgbClr val="0F0B3D"/>
                </a:solidFill>
                <a:effectLst>
                  <a:glow rad="101600">
                    <a:schemeClr val="accent6">
                      <a:satMod val="175000"/>
                      <a:alpha val="40000"/>
                    </a:schemeClr>
                  </a:glow>
                </a:effectLst>
              </a:rPr>
              <a:t>Спасибо за внимание!</a:t>
            </a:r>
            <a:endParaRPr lang="ru-RU" dirty="0">
              <a:solidFill>
                <a:srgbClr val="0F0B3D"/>
              </a:solidFill>
              <a:effectLst>
                <a:glow rad="101600">
                  <a:schemeClr val="accent6">
                    <a:satMod val="175000"/>
                    <a:alpha val="40000"/>
                  </a:schemeClr>
                </a:glow>
              </a:effectLst>
            </a:endParaRPr>
          </a:p>
        </p:txBody>
      </p:sp>
    </p:spTree>
    <p:extLst>
      <p:ext uri="{BB962C8B-B14F-4D97-AF65-F5344CB8AC3E}">
        <p14:creationId xmlns:p14="http://schemas.microsoft.com/office/powerpoint/2010/main" val="13147939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9047" y="367645"/>
            <a:ext cx="11180190" cy="1846659"/>
          </a:xfrm>
          <a:prstGeom prst="rect">
            <a:avLst/>
          </a:prstGeom>
        </p:spPr>
        <p:txBody>
          <a:bodyPr wrap="square">
            <a:spAutoFit/>
          </a:bodyPr>
          <a:lstStyle/>
          <a:p>
            <a:pPr algn="just"/>
            <a:r>
              <a:rPr lang="ru-RU" sz="2400" b="1" dirty="0" smtClean="0"/>
              <a:t>Рыночная капитализация (</a:t>
            </a:r>
            <a:r>
              <a:rPr lang="ru-RU" sz="2400" b="1" dirty="0" err="1" smtClean="0"/>
              <a:t>market</a:t>
            </a:r>
            <a:r>
              <a:rPr lang="ru-RU" sz="2400" b="1" dirty="0" smtClean="0"/>
              <a:t> </a:t>
            </a:r>
            <a:r>
              <a:rPr lang="ru-RU" sz="2400" b="1" dirty="0" err="1" smtClean="0"/>
              <a:t>capitalization</a:t>
            </a:r>
            <a:r>
              <a:rPr lang="ru-RU" sz="2400" b="1" dirty="0" smtClean="0"/>
              <a:t>), капитализация рынка акций </a:t>
            </a:r>
            <a:r>
              <a:rPr lang="ru-RU" sz="2400" dirty="0" smtClean="0"/>
              <a:t>– стоимость </a:t>
            </a:r>
            <a:r>
              <a:rPr lang="ru-RU" sz="2400" dirty="0"/>
              <a:t>компании, которая получается в результате умножения числа выпущенных ею акций на их рыночную цену (</a:t>
            </a:r>
            <a:r>
              <a:rPr lang="ru-RU" sz="2400" dirty="0" err="1"/>
              <a:t>market</a:t>
            </a:r>
            <a:r>
              <a:rPr lang="ru-RU" sz="2400" dirty="0"/>
              <a:t> </a:t>
            </a:r>
            <a:r>
              <a:rPr lang="ru-RU" sz="2400" dirty="0" err="1"/>
              <a:t>price</a:t>
            </a:r>
            <a:r>
              <a:rPr lang="ru-RU" sz="2400" dirty="0" smtClean="0"/>
              <a:t>).</a:t>
            </a:r>
          </a:p>
          <a:p>
            <a:pPr algn="just"/>
            <a:endParaRPr lang="ru-RU" dirty="0" smtClean="0"/>
          </a:p>
          <a:p>
            <a:r>
              <a:rPr lang="ru-RU" sz="2400" b="1" dirty="0" smtClean="0"/>
              <a:t>В частности, выделяются:</a:t>
            </a:r>
            <a:endParaRPr lang="ru-RU" sz="2400" b="1" dirty="0"/>
          </a:p>
        </p:txBody>
      </p:sp>
      <p:sp>
        <p:nvSpPr>
          <p:cNvPr id="4" name="Прямоугольник с двумя скругленными противолежащими углами 3"/>
          <p:cNvSpPr/>
          <p:nvPr/>
        </p:nvSpPr>
        <p:spPr>
          <a:xfrm>
            <a:off x="2960017" y="2320133"/>
            <a:ext cx="8535970" cy="1206632"/>
          </a:xfrm>
          <a:prstGeom prst="round2DiagRect">
            <a:avLst/>
          </a:prstGeom>
        </p:spPr>
        <p:style>
          <a:lnRef idx="3">
            <a:schemeClr val="lt1"/>
          </a:lnRef>
          <a:fillRef idx="1">
            <a:schemeClr val="accent6"/>
          </a:fillRef>
          <a:effectRef idx="1">
            <a:schemeClr val="accent6"/>
          </a:effectRef>
          <a:fontRef idx="minor">
            <a:schemeClr val="lt1"/>
          </a:fontRef>
        </p:style>
        <p:txBody>
          <a:bodyPr rtlCol="0" anchor="ctr"/>
          <a:lstStyle/>
          <a:p>
            <a:pPr algn="just"/>
            <a:r>
              <a:rPr lang="ru-RU" sz="2200" b="1" dirty="0">
                <a:solidFill>
                  <a:srgbClr val="00FF00"/>
                </a:solidFill>
              </a:rPr>
              <a:t>Рыночная капитализация ценной бумаги </a:t>
            </a:r>
            <a:r>
              <a:rPr lang="ru-RU" sz="2200" dirty="0">
                <a:solidFill>
                  <a:schemeClr val="bg2"/>
                </a:solidFill>
              </a:rPr>
              <a:t>— рыночная стоимость одной выпущенной в обращение ценной бумаги определённого вида. Чаще всего используется котировка на фондовой бирже;</a:t>
            </a:r>
          </a:p>
        </p:txBody>
      </p:sp>
      <p:sp>
        <p:nvSpPr>
          <p:cNvPr id="5" name="Прямоугольник с двумя скругленными противолежащими углами 4"/>
          <p:cNvSpPr/>
          <p:nvPr/>
        </p:nvSpPr>
        <p:spPr>
          <a:xfrm>
            <a:off x="763566" y="3747893"/>
            <a:ext cx="8568967" cy="1539373"/>
          </a:xfrm>
          <a:prstGeom prst="round2DiagRect">
            <a:avLst/>
          </a:prstGeom>
        </p:spPr>
        <p:style>
          <a:lnRef idx="3">
            <a:schemeClr val="lt1"/>
          </a:lnRef>
          <a:fillRef idx="1">
            <a:schemeClr val="accent3"/>
          </a:fillRef>
          <a:effectRef idx="1">
            <a:schemeClr val="accent3"/>
          </a:effectRef>
          <a:fontRef idx="minor">
            <a:schemeClr val="lt1"/>
          </a:fontRef>
        </p:style>
        <p:txBody>
          <a:bodyPr rtlCol="0" anchor="ctr"/>
          <a:lstStyle/>
          <a:p>
            <a:pPr algn="just"/>
            <a:r>
              <a:rPr lang="ru-RU" sz="2200" b="1" dirty="0">
                <a:solidFill>
                  <a:srgbClr val="FF0000"/>
                </a:solidFill>
              </a:rPr>
              <a:t>Рыночная капитализация акционерного общества </a:t>
            </a:r>
            <a:r>
              <a:rPr lang="ru-RU" sz="2200" dirty="0">
                <a:solidFill>
                  <a:schemeClr val="bg2"/>
                </a:solidFill>
              </a:rPr>
              <a:t>— оценочная стоимость всех акций этого акционерного общества. Представляет собой произведение количества акций акционерного общества на их текущую цену.</a:t>
            </a:r>
          </a:p>
        </p:txBody>
      </p:sp>
      <p:sp>
        <p:nvSpPr>
          <p:cNvPr id="6" name="Прямоугольник с двумя скругленными противолежащими углами 5"/>
          <p:cNvSpPr/>
          <p:nvPr/>
        </p:nvSpPr>
        <p:spPr>
          <a:xfrm>
            <a:off x="2960017" y="5508394"/>
            <a:ext cx="8535970" cy="958394"/>
          </a:xfrm>
          <a:prstGeom prst="round2DiagRect">
            <a:avLst/>
          </a:prstGeom>
        </p:spPr>
        <p:style>
          <a:lnRef idx="3">
            <a:schemeClr val="lt1"/>
          </a:lnRef>
          <a:fillRef idx="1">
            <a:schemeClr val="accent4"/>
          </a:fillRef>
          <a:effectRef idx="1">
            <a:schemeClr val="accent4"/>
          </a:effectRef>
          <a:fontRef idx="minor">
            <a:schemeClr val="lt1"/>
          </a:fontRef>
        </p:style>
        <p:txBody>
          <a:bodyPr rtlCol="0" anchor="ctr"/>
          <a:lstStyle/>
          <a:p>
            <a:pPr algn="just"/>
            <a:r>
              <a:rPr lang="ru-RU" sz="2200" b="1" dirty="0">
                <a:solidFill>
                  <a:srgbClr val="7200C0"/>
                </a:solidFill>
              </a:rPr>
              <a:t>Рыночная капитализация фондового рынка </a:t>
            </a:r>
            <a:r>
              <a:rPr lang="ru-RU" sz="2200" dirty="0">
                <a:solidFill>
                  <a:schemeClr val="bg2"/>
                </a:solidFill>
              </a:rPr>
              <a:t>— суммарная рыночная стоимость обращающихся на этом рынке ценных бумаг.</a:t>
            </a:r>
          </a:p>
        </p:txBody>
      </p:sp>
      <p:sp>
        <p:nvSpPr>
          <p:cNvPr id="8" name="Стрелка вниз 7"/>
          <p:cNvSpPr/>
          <p:nvPr/>
        </p:nvSpPr>
        <p:spPr>
          <a:xfrm>
            <a:off x="4854799" y="3411629"/>
            <a:ext cx="386499" cy="441929"/>
          </a:xfrm>
          <a:prstGeom prst="down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ru-RU"/>
          </a:p>
        </p:txBody>
      </p:sp>
      <p:sp>
        <p:nvSpPr>
          <p:cNvPr id="9" name="Стрелка вниз 8"/>
          <p:cNvSpPr/>
          <p:nvPr/>
        </p:nvSpPr>
        <p:spPr>
          <a:xfrm>
            <a:off x="7034752" y="5176866"/>
            <a:ext cx="386499" cy="441929"/>
          </a:xfrm>
          <a:prstGeom prst="down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3073207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980389" y="282804"/>
            <a:ext cx="10246936" cy="763571"/>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ru-RU" sz="2400" b="1" dirty="0" smtClean="0">
                <a:solidFill>
                  <a:schemeClr val="bg2"/>
                </a:solidFill>
              </a:rPr>
              <a:t>Классификация по размеру капитализации компании</a:t>
            </a:r>
            <a:endParaRPr lang="ru-RU" sz="2400" b="1" dirty="0">
              <a:solidFill>
                <a:schemeClr val="bg2"/>
              </a:solidFill>
            </a:endParaRPr>
          </a:p>
        </p:txBody>
      </p:sp>
      <p:sp>
        <p:nvSpPr>
          <p:cNvPr id="3" name="Прямоугольник с двумя усеченными соседними углами 2"/>
          <p:cNvSpPr/>
          <p:nvPr/>
        </p:nvSpPr>
        <p:spPr>
          <a:xfrm>
            <a:off x="281232" y="1414018"/>
            <a:ext cx="3657600" cy="952107"/>
          </a:xfrm>
          <a:prstGeom prst="snip2SameRect">
            <a:avLst/>
          </a:prstGeom>
          <a:solidFill>
            <a:srgbClr val="FFFF65"/>
          </a:solidFill>
          <a:ln w="19050">
            <a:solidFill>
              <a:schemeClr val="bg1"/>
            </a:solid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ru-RU" sz="2000" b="1" dirty="0"/>
              <a:t>К</a:t>
            </a:r>
            <a:r>
              <a:rPr lang="ru-RU" sz="2000" b="1" dirty="0" smtClean="0"/>
              <a:t>омпании </a:t>
            </a:r>
            <a:r>
              <a:rPr lang="ru-RU" sz="2000" b="1" dirty="0"/>
              <a:t>с большой капитализацией</a:t>
            </a:r>
          </a:p>
        </p:txBody>
      </p:sp>
      <p:sp>
        <p:nvSpPr>
          <p:cNvPr id="4" name="Прямоугольник с двумя усеченными соседними углами 3"/>
          <p:cNvSpPr/>
          <p:nvPr/>
        </p:nvSpPr>
        <p:spPr>
          <a:xfrm>
            <a:off x="8268878" y="1414017"/>
            <a:ext cx="3657600" cy="952107"/>
          </a:xfrm>
          <a:prstGeom prst="snip2SameRect">
            <a:avLst/>
          </a:prstGeom>
          <a:solidFill>
            <a:srgbClr val="FFB685"/>
          </a:solidFill>
          <a:ln w="19050">
            <a:solidFill>
              <a:schemeClr val="bg1"/>
            </a:solid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ru-RU" sz="2000" b="1" dirty="0"/>
              <a:t>К</a:t>
            </a:r>
            <a:r>
              <a:rPr lang="ru-RU" sz="2000" b="1" dirty="0" smtClean="0"/>
              <a:t>омпании </a:t>
            </a:r>
            <a:r>
              <a:rPr lang="ru-RU" sz="2000" b="1" dirty="0"/>
              <a:t>с </a:t>
            </a:r>
            <a:r>
              <a:rPr lang="ru-RU" sz="2000" b="1" dirty="0" smtClean="0"/>
              <a:t>малой </a:t>
            </a:r>
            <a:r>
              <a:rPr lang="ru-RU" sz="2000" b="1" dirty="0"/>
              <a:t>капитализацией</a:t>
            </a:r>
          </a:p>
        </p:txBody>
      </p:sp>
      <p:sp>
        <p:nvSpPr>
          <p:cNvPr id="5" name="Прямоугольник с двумя усеченными соседними углами 4"/>
          <p:cNvSpPr/>
          <p:nvPr/>
        </p:nvSpPr>
        <p:spPr>
          <a:xfrm>
            <a:off x="4275055" y="1414018"/>
            <a:ext cx="3657600" cy="952107"/>
          </a:xfrm>
          <a:prstGeom prst="snip2SameRect">
            <a:avLst/>
          </a:prstGeom>
          <a:solidFill>
            <a:srgbClr val="B6DF89"/>
          </a:solidFill>
          <a:ln w="19050">
            <a:solidFill>
              <a:schemeClr val="tx1"/>
            </a:solid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ru-RU" sz="2000" b="1" dirty="0"/>
              <a:t>К</a:t>
            </a:r>
            <a:r>
              <a:rPr lang="ru-RU" sz="2000" b="1" dirty="0" smtClean="0"/>
              <a:t>омпании со средней капитализацией</a:t>
            </a:r>
            <a:endParaRPr lang="ru-RU" sz="2000" b="1" dirty="0"/>
          </a:p>
        </p:txBody>
      </p:sp>
      <p:sp>
        <p:nvSpPr>
          <p:cNvPr id="6" name="Прямоугольник с двумя скругленными противолежащими углами 5"/>
          <p:cNvSpPr/>
          <p:nvPr/>
        </p:nvSpPr>
        <p:spPr>
          <a:xfrm>
            <a:off x="281232" y="2630078"/>
            <a:ext cx="3657600" cy="3893263"/>
          </a:xfrm>
          <a:prstGeom prst="round2DiagRect">
            <a:avLst/>
          </a:prstGeom>
          <a:solidFill>
            <a:srgbClr val="FFFF6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Clr>
                <a:schemeClr val="tx1"/>
              </a:buClr>
              <a:buFont typeface="Wingdings 2" panose="05020102010507070707" pitchFamily="18" charset="2"/>
              <a:buChar char=""/>
            </a:pPr>
            <a:r>
              <a:rPr lang="ru-RU" sz="1600" dirty="0" smtClean="0"/>
              <a:t>Рыночная </a:t>
            </a:r>
            <a:r>
              <a:rPr lang="ru-RU" sz="1600" dirty="0"/>
              <a:t>капитализация </a:t>
            </a:r>
            <a:r>
              <a:rPr lang="ru-RU" sz="1600" dirty="0" smtClean="0"/>
              <a:t>= </a:t>
            </a:r>
            <a:r>
              <a:rPr lang="ru-RU" sz="1600" b="1" dirty="0" smtClean="0"/>
              <a:t>10 млрд </a:t>
            </a:r>
            <a:r>
              <a:rPr lang="ru-RU" sz="1600" b="1" dirty="0"/>
              <a:t>долларов и </a:t>
            </a:r>
            <a:r>
              <a:rPr lang="ru-RU" sz="1600" b="1" dirty="0" smtClean="0"/>
              <a:t>более</a:t>
            </a:r>
            <a:r>
              <a:rPr lang="ru-RU" sz="1600" dirty="0" smtClean="0"/>
              <a:t>.</a:t>
            </a:r>
          </a:p>
          <a:p>
            <a:pPr marL="285750" indent="-285750" algn="just">
              <a:buClr>
                <a:schemeClr val="tx1"/>
              </a:buClr>
              <a:buFont typeface="Wingdings 2" panose="05020102010507070707" pitchFamily="18" charset="2"/>
              <a:buChar char=""/>
            </a:pPr>
            <a:r>
              <a:rPr lang="ru-RU" sz="1600" b="1" dirty="0" smtClean="0"/>
              <a:t>Инвестирование</a:t>
            </a:r>
            <a:r>
              <a:rPr lang="ru-RU" sz="1600" dirty="0" smtClean="0"/>
              <a:t> </a:t>
            </a:r>
            <a:r>
              <a:rPr lang="ru-RU" sz="1600" dirty="0"/>
              <a:t>в акции </a:t>
            </a:r>
            <a:r>
              <a:rPr lang="ru-RU" sz="1600" dirty="0" smtClean="0"/>
              <a:t>не </a:t>
            </a:r>
            <a:r>
              <a:rPr lang="ru-RU" sz="1600" dirty="0"/>
              <a:t>всегда приносит высокую доходность за короткий временной </a:t>
            </a:r>
            <a:r>
              <a:rPr lang="ru-RU" sz="1600" dirty="0" smtClean="0"/>
              <a:t>период, но </a:t>
            </a:r>
            <a:r>
              <a:rPr lang="ru-RU" sz="1600" dirty="0"/>
              <a:t>в </a:t>
            </a:r>
            <a:r>
              <a:rPr lang="ru-RU" sz="1600" b="1" dirty="0"/>
              <a:t>долгосрочной перспективе </a:t>
            </a:r>
            <a:r>
              <a:rPr lang="ru-RU" sz="1600" dirty="0"/>
              <a:t>эти корпорации вознаграждают своих инвесторов </a:t>
            </a:r>
            <a:r>
              <a:rPr lang="ru-RU" sz="1600" b="1" dirty="0"/>
              <a:t>стабильным ростом цены акций и регулярной выплатой </a:t>
            </a:r>
            <a:r>
              <a:rPr lang="ru-RU" sz="1600" b="1" dirty="0" smtClean="0"/>
              <a:t>дивидендов</a:t>
            </a:r>
            <a:r>
              <a:rPr lang="ru-RU" sz="1600" dirty="0" smtClean="0"/>
              <a:t>.</a:t>
            </a:r>
          </a:p>
          <a:p>
            <a:pPr marL="285750" indent="-285750" algn="just">
              <a:buClr>
                <a:schemeClr val="tx1"/>
              </a:buClr>
              <a:buFont typeface="Wingdings 2" panose="05020102010507070707" pitchFamily="18" charset="2"/>
              <a:buChar char=""/>
            </a:pPr>
            <a:r>
              <a:rPr lang="ru-RU" sz="1600" dirty="0" smtClean="0"/>
              <a:t>Например – </a:t>
            </a:r>
            <a:r>
              <a:rPr lang="ru-RU" sz="1600" b="1" dirty="0" smtClean="0"/>
              <a:t>компания </a:t>
            </a:r>
            <a:r>
              <a:rPr lang="ru-RU" sz="1600" b="1" dirty="0" err="1" smtClean="0"/>
              <a:t>International</a:t>
            </a:r>
            <a:r>
              <a:rPr lang="ru-RU" sz="1600" b="1" dirty="0" smtClean="0"/>
              <a:t> </a:t>
            </a:r>
            <a:r>
              <a:rPr lang="ru-RU" sz="1600" b="1" dirty="0" err="1"/>
              <a:t>Business</a:t>
            </a:r>
            <a:r>
              <a:rPr lang="ru-RU" sz="1600" b="1" dirty="0"/>
              <a:t> </a:t>
            </a:r>
            <a:r>
              <a:rPr lang="ru-RU" sz="1600" b="1" dirty="0" err="1"/>
              <a:t>Machines</a:t>
            </a:r>
            <a:r>
              <a:rPr lang="ru-RU" sz="1600" b="1" dirty="0"/>
              <a:t> </a:t>
            </a:r>
            <a:r>
              <a:rPr lang="ru-RU" sz="1600" b="1" dirty="0" err="1"/>
              <a:t>Corp</a:t>
            </a:r>
            <a:r>
              <a:rPr lang="ru-RU" sz="1600" dirty="0"/>
              <a:t>.</a:t>
            </a:r>
          </a:p>
        </p:txBody>
      </p:sp>
      <p:sp>
        <p:nvSpPr>
          <p:cNvPr id="7" name="Прямоугольник с двумя скругленными противолежащими углами 6"/>
          <p:cNvSpPr/>
          <p:nvPr/>
        </p:nvSpPr>
        <p:spPr>
          <a:xfrm>
            <a:off x="4275054" y="2630077"/>
            <a:ext cx="3657600" cy="3893263"/>
          </a:xfrm>
          <a:prstGeom prst="round2DiagRect">
            <a:avLst/>
          </a:prstGeom>
          <a:solidFill>
            <a:srgbClr val="B6DF8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Clr>
                <a:schemeClr val="tx1"/>
              </a:buClr>
              <a:buFont typeface="Wingdings" panose="05000000000000000000" pitchFamily="2" charset="2"/>
              <a:buChar char="­"/>
            </a:pPr>
            <a:r>
              <a:rPr lang="ru-RU" sz="1700" dirty="0" smtClean="0"/>
              <a:t>Капитализация = </a:t>
            </a:r>
            <a:r>
              <a:rPr lang="ru-RU" sz="1700" b="1" dirty="0" smtClean="0"/>
              <a:t>от </a:t>
            </a:r>
            <a:r>
              <a:rPr lang="ru-RU" sz="1700" b="1" dirty="0"/>
              <a:t>2 до 10 </a:t>
            </a:r>
            <a:r>
              <a:rPr lang="ru-RU" sz="1700" b="1" dirty="0" smtClean="0"/>
              <a:t>млрд </a:t>
            </a:r>
            <a:r>
              <a:rPr lang="ru-RU" sz="1700" b="1" dirty="0"/>
              <a:t>долларов </a:t>
            </a:r>
            <a:r>
              <a:rPr lang="ru-RU" sz="1700" b="1" dirty="0" smtClean="0"/>
              <a:t>США</a:t>
            </a:r>
            <a:r>
              <a:rPr lang="ru-RU" sz="1700" dirty="0" smtClean="0"/>
              <a:t>.</a:t>
            </a:r>
          </a:p>
          <a:p>
            <a:pPr marL="285750" indent="-285750" algn="just">
              <a:buClr>
                <a:schemeClr val="tx1"/>
              </a:buClr>
              <a:buFont typeface="Wingdings" panose="05000000000000000000" pitchFamily="2" charset="2"/>
              <a:buChar char="­"/>
            </a:pPr>
            <a:r>
              <a:rPr lang="ru-RU" sz="1700" b="1" dirty="0" smtClean="0"/>
              <a:t>Риски </a:t>
            </a:r>
            <a:r>
              <a:rPr lang="ru-RU" sz="1700" dirty="0"/>
              <a:t>при работе с ними </a:t>
            </a:r>
            <a:r>
              <a:rPr lang="ru-RU" sz="1700" b="1" dirty="0"/>
              <a:t>выше</a:t>
            </a:r>
            <a:r>
              <a:rPr lang="ru-RU" sz="1700" dirty="0"/>
              <a:t>, чем при работе с высоко капитализированными корпорациями, поскольку они не настолько </a:t>
            </a:r>
            <a:r>
              <a:rPr lang="ru-RU" sz="1700" dirty="0" smtClean="0"/>
              <a:t>устоявшиеся.</a:t>
            </a:r>
          </a:p>
          <a:p>
            <a:pPr marL="285750" indent="-285750" algn="just">
              <a:buClr>
                <a:schemeClr val="tx1"/>
              </a:buClr>
              <a:buFont typeface="Wingdings" panose="05000000000000000000" pitchFamily="2" charset="2"/>
              <a:buChar char="­"/>
            </a:pPr>
            <a:r>
              <a:rPr lang="ru-RU" sz="1700" dirty="0"/>
              <a:t>О</a:t>
            </a:r>
            <a:r>
              <a:rPr lang="ru-RU" sz="1700" dirty="0" smtClean="0"/>
              <a:t>ни </a:t>
            </a:r>
            <a:r>
              <a:rPr lang="ru-RU" sz="1700" dirty="0"/>
              <a:t>имеют хороший </a:t>
            </a:r>
            <a:r>
              <a:rPr lang="ru-RU" sz="1700" b="1" dirty="0"/>
              <a:t>потенциал </a:t>
            </a:r>
            <a:r>
              <a:rPr lang="ru-RU" sz="1700" b="1" dirty="0" smtClean="0"/>
              <a:t>роста</a:t>
            </a:r>
            <a:r>
              <a:rPr lang="ru-RU" sz="1700" dirty="0" smtClean="0"/>
              <a:t>.</a:t>
            </a:r>
          </a:p>
          <a:p>
            <a:pPr marL="285750" indent="-285750" algn="just">
              <a:buClr>
                <a:schemeClr val="tx1"/>
              </a:buClr>
              <a:buFont typeface="Wingdings" panose="05000000000000000000" pitchFamily="2" charset="2"/>
              <a:buChar char="­"/>
            </a:pPr>
            <a:r>
              <a:rPr lang="ru-RU" sz="1700" dirty="0" smtClean="0"/>
              <a:t>Примером </a:t>
            </a:r>
            <a:r>
              <a:rPr lang="ru-RU" sz="1700" dirty="0"/>
              <a:t>компаний со средней капитализацией может служить </a:t>
            </a:r>
            <a:r>
              <a:rPr lang="ru-RU" sz="1700" b="1" dirty="0" err="1"/>
              <a:t>Eagle</a:t>
            </a:r>
            <a:r>
              <a:rPr lang="ru-RU" sz="1700" b="1" dirty="0"/>
              <a:t> </a:t>
            </a:r>
            <a:r>
              <a:rPr lang="ru-RU" sz="1700" b="1" dirty="0" err="1"/>
              <a:t>Materials</a:t>
            </a:r>
            <a:r>
              <a:rPr lang="ru-RU" sz="1700" b="1" dirty="0"/>
              <a:t> </a:t>
            </a:r>
            <a:r>
              <a:rPr lang="ru-RU" sz="1700" b="1" dirty="0" err="1"/>
              <a:t>Inc</a:t>
            </a:r>
            <a:r>
              <a:rPr lang="ru-RU" sz="1700" dirty="0"/>
              <a:t>.</a:t>
            </a:r>
          </a:p>
        </p:txBody>
      </p:sp>
      <p:sp>
        <p:nvSpPr>
          <p:cNvPr id="8" name="Прямоугольник с двумя скругленными противолежащими углами 7"/>
          <p:cNvSpPr/>
          <p:nvPr/>
        </p:nvSpPr>
        <p:spPr>
          <a:xfrm>
            <a:off x="8268878" y="2630076"/>
            <a:ext cx="3657600" cy="3893263"/>
          </a:xfrm>
          <a:prstGeom prst="round2DiagRect">
            <a:avLst/>
          </a:prstGeom>
          <a:solidFill>
            <a:srgbClr val="FFB68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Clr>
                <a:schemeClr val="tx1"/>
              </a:buClr>
              <a:buFont typeface="Wingdings" panose="05000000000000000000" pitchFamily="2" charset="2"/>
              <a:buChar char="z"/>
            </a:pPr>
            <a:r>
              <a:rPr lang="ru-RU" sz="1700" dirty="0" smtClean="0"/>
              <a:t>Капитализация = </a:t>
            </a:r>
            <a:r>
              <a:rPr lang="ru-RU" sz="1700" b="1" dirty="0" smtClean="0"/>
              <a:t>от </a:t>
            </a:r>
            <a:r>
              <a:rPr lang="ru-RU" sz="1700" b="1" dirty="0"/>
              <a:t>300 </a:t>
            </a:r>
            <a:r>
              <a:rPr lang="ru-RU" sz="1700" b="1" dirty="0" smtClean="0"/>
              <a:t>млн </a:t>
            </a:r>
            <a:r>
              <a:rPr lang="ru-RU" sz="1700" b="1" dirty="0"/>
              <a:t>до 2 </a:t>
            </a:r>
            <a:r>
              <a:rPr lang="ru-RU" sz="1700" b="1" dirty="0" smtClean="0"/>
              <a:t>млрд долларов</a:t>
            </a:r>
            <a:r>
              <a:rPr lang="ru-RU" sz="1700" dirty="0" smtClean="0"/>
              <a:t>.</a:t>
            </a:r>
          </a:p>
          <a:p>
            <a:pPr marL="285750" indent="-285750" algn="just">
              <a:buClr>
                <a:schemeClr val="tx1"/>
              </a:buClr>
              <a:buFont typeface="Wingdings" panose="05000000000000000000" pitchFamily="2" charset="2"/>
              <a:buChar char="z"/>
            </a:pPr>
            <a:r>
              <a:rPr lang="ru-RU" sz="1700" dirty="0" smtClean="0"/>
              <a:t>Это </a:t>
            </a:r>
            <a:r>
              <a:rPr lang="ru-RU" sz="1700" dirty="0"/>
              <a:t>небольшие и зачастую молодые компании, работающие на </a:t>
            </a:r>
            <a:r>
              <a:rPr lang="ru-RU" sz="1700" dirty="0" err="1"/>
              <a:t>нишевых</a:t>
            </a:r>
            <a:r>
              <a:rPr lang="ru-RU" sz="1700" dirty="0"/>
              <a:t> рынках или в новых отраслях. </a:t>
            </a:r>
            <a:endParaRPr lang="ru-RU" sz="1700" dirty="0" smtClean="0"/>
          </a:p>
          <a:p>
            <a:pPr marL="285750" indent="-285750" algn="just">
              <a:buClr>
                <a:schemeClr val="tx1"/>
              </a:buClr>
              <a:buFont typeface="Wingdings" panose="05000000000000000000" pitchFamily="2" charset="2"/>
              <a:buChar char="z"/>
            </a:pPr>
            <a:r>
              <a:rPr lang="ru-RU" sz="1700" b="1" dirty="0" smtClean="0"/>
              <a:t>Инвестиции </a:t>
            </a:r>
            <a:r>
              <a:rPr lang="ru-RU" sz="1700" dirty="0" smtClean="0"/>
              <a:t>в </a:t>
            </a:r>
            <a:r>
              <a:rPr lang="ru-RU" sz="1700" dirty="0"/>
              <a:t>них считаются довольно </a:t>
            </a:r>
            <a:r>
              <a:rPr lang="ru-RU" sz="1700" b="1" dirty="0"/>
              <a:t>рискованными</a:t>
            </a:r>
            <a:r>
              <a:rPr lang="ru-RU" sz="1700" dirty="0"/>
              <a:t>, поскольку небольшие компании с ограниченными ресурсами </a:t>
            </a:r>
            <a:r>
              <a:rPr lang="ru-RU" sz="1700" b="1" dirty="0"/>
              <a:t>более чувствительны к экономическим спадам</a:t>
            </a:r>
            <a:r>
              <a:rPr lang="ru-RU" sz="1700" dirty="0"/>
              <a:t>.</a:t>
            </a:r>
          </a:p>
        </p:txBody>
      </p:sp>
      <p:sp>
        <p:nvSpPr>
          <p:cNvPr id="9" name="Стрелка вниз 8"/>
          <p:cNvSpPr/>
          <p:nvPr/>
        </p:nvSpPr>
        <p:spPr>
          <a:xfrm>
            <a:off x="1945062" y="1003953"/>
            <a:ext cx="329939" cy="452487"/>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
        <p:nvSpPr>
          <p:cNvPr id="10" name="Стрелка вниз 9"/>
          <p:cNvSpPr/>
          <p:nvPr/>
        </p:nvSpPr>
        <p:spPr>
          <a:xfrm>
            <a:off x="1938774" y="2271854"/>
            <a:ext cx="329939" cy="452487"/>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
        <p:nvSpPr>
          <p:cNvPr id="11" name="Стрелка вниз 10"/>
          <p:cNvSpPr/>
          <p:nvPr/>
        </p:nvSpPr>
        <p:spPr>
          <a:xfrm>
            <a:off x="5938884" y="2271858"/>
            <a:ext cx="329939" cy="452487"/>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
        <p:nvSpPr>
          <p:cNvPr id="12" name="Стрелка вниз 11"/>
          <p:cNvSpPr/>
          <p:nvPr/>
        </p:nvSpPr>
        <p:spPr>
          <a:xfrm>
            <a:off x="9932707" y="2309562"/>
            <a:ext cx="329939" cy="452487"/>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
        <p:nvSpPr>
          <p:cNvPr id="13" name="Стрелка вниз 12"/>
          <p:cNvSpPr/>
          <p:nvPr/>
        </p:nvSpPr>
        <p:spPr>
          <a:xfrm>
            <a:off x="9932708" y="1003953"/>
            <a:ext cx="329939" cy="452487"/>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
        <p:nvSpPr>
          <p:cNvPr id="14" name="Стрелка вниз 13"/>
          <p:cNvSpPr/>
          <p:nvPr/>
        </p:nvSpPr>
        <p:spPr>
          <a:xfrm>
            <a:off x="5938884" y="1003953"/>
            <a:ext cx="329939" cy="452487"/>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30427142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a:extLst>
              <a:ext uri="{28A0092B-C50C-407E-A947-70E740481C1C}">
                <a14:useLocalDpi xmlns:a14="http://schemas.microsoft.com/office/drawing/2010/main" val="0"/>
              </a:ext>
            </a:extLst>
          </a:blip>
          <a:srcRect l="2465" t="2689" r="3837" b="4214"/>
          <a:stretch/>
        </p:blipFill>
        <p:spPr>
          <a:xfrm>
            <a:off x="8100569" y="3648737"/>
            <a:ext cx="3994022" cy="2611022"/>
          </a:xfrm>
          <a:prstGeom prst="rect">
            <a:avLst/>
          </a:prstGeom>
          <a:ln w="19050">
            <a:noFill/>
          </a:ln>
        </p:spPr>
      </p:pic>
      <p:sp>
        <p:nvSpPr>
          <p:cNvPr id="5" name="Прямоугольник 4"/>
          <p:cNvSpPr/>
          <p:nvPr/>
        </p:nvSpPr>
        <p:spPr>
          <a:xfrm>
            <a:off x="509047" y="289287"/>
            <a:ext cx="6674178" cy="430887"/>
          </a:xfrm>
          <a:prstGeom prst="rect">
            <a:avLst/>
          </a:prstGeom>
        </p:spPr>
        <p:txBody>
          <a:bodyPr wrap="square">
            <a:spAutoFit/>
          </a:bodyPr>
          <a:lstStyle/>
          <a:p>
            <a:pPr algn="just">
              <a:spcAft>
                <a:spcPts val="600"/>
              </a:spcAft>
            </a:pPr>
            <a:r>
              <a:rPr lang="ru-RU" sz="2200" b="1" dirty="0"/>
              <a:t>Факторами динамики рынка акций считаются</a:t>
            </a:r>
            <a:r>
              <a:rPr lang="ru-RU" sz="2200" b="1" dirty="0" smtClean="0"/>
              <a:t>:</a:t>
            </a:r>
            <a:endParaRPr lang="ru-RU" sz="2200" b="1" dirty="0"/>
          </a:p>
        </p:txBody>
      </p:sp>
      <p:sp>
        <p:nvSpPr>
          <p:cNvPr id="6" name="Прямоугольник 5"/>
          <p:cNvSpPr/>
          <p:nvPr/>
        </p:nvSpPr>
        <p:spPr>
          <a:xfrm>
            <a:off x="6551628" y="289287"/>
            <a:ext cx="4609707" cy="1107996"/>
          </a:xfrm>
          <a:prstGeom prst="rect">
            <a:avLst/>
          </a:prstGeom>
        </p:spPr>
        <p:txBody>
          <a:bodyPr wrap="square">
            <a:spAutoFit/>
          </a:bodyPr>
          <a:lstStyle/>
          <a:p>
            <a:pPr marL="342900" indent="-342900">
              <a:buClr>
                <a:srgbClr val="FFC000"/>
              </a:buClr>
              <a:buFont typeface="Wingdings 3" panose="05040102010807070707" pitchFamily="18" charset="2"/>
              <a:buChar char="´"/>
            </a:pPr>
            <a:r>
              <a:rPr lang="ru-RU" sz="2200" b="1" dirty="0">
                <a:solidFill>
                  <a:srgbClr val="0A082A"/>
                </a:solidFill>
              </a:rPr>
              <a:t>курсовая стоимость;</a:t>
            </a:r>
          </a:p>
          <a:p>
            <a:pPr marL="342900" indent="-342900">
              <a:buClr>
                <a:srgbClr val="FFC000"/>
              </a:buClr>
              <a:buFont typeface="Wingdings 3" panose="05040102010807070707" pitchFamily="18" charset="2"/>
              <a:buChar char="´"/>
            </a:pPr>
            <a:r>
              <a:rPr lang="ru-RU" sz="2200" b="1" dirty="0">
                <a:solidFill>
                  <a:srgbClr val="0A082A"/>
                </a:solidFill>
              </a:rPr>
              <a:t>фондовые индексы;</a:t>
            </a:r>
          </a:p>
          <a:p>
            <a:pPr marL="342900" indent="-342900">
              <a:buClr>
                <a:srgbClr val="FFC000"/>
              </a:buClr>
              <a:buFont typeface="Wingdings 3" panose="05040102010807070707" pitchFamily="18" charset="2"/>
              <a:buChar char="´"/>
            </a:pPr>
            <a:r>
              <a:rPr lang="ru-RU" sz="2200" b="1" dirty="0">
                <a:solidFill>
                  <a:srgbClr val="0A082A"/>
                </a:solidFill>
              </a:rPr>
              <a:t>показатели доходности.</a:t>
            </a:r>
            <a:endParaRPr lang="ru-RU" sz="2200" b="1" dirty="0"/>
          </a:p>
        </p:txBody>
      </p:sp>
      <p:pic>
        <p:nvPicPr>
          <p:cNvPr id="7" name="Рисунок 6"/>
          <p:cNvPicPr>
            <a:picLocks noChangeAspect="1"/>
          </p:cNvPicPr>
          <p:nvPr/>
        </p:nvPicPr>
        <p:blipFill rotWithShape="1">
          <a:blip r:embed="rId3">
            <a:biLevel thresh="75000"/>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l="11479" t="3325" r="10898" b="18957"/>
          <a:stretch/>
        </p:blipFill>
        <p:spPr>
          <a:xfrm>
            <a:off x="435401" y="3289955"/>
            <a:ext cx="3993426" cy="2568190"/>
          </a:xfrm>
          <a:prstGeom prst="rect">
            <a:avLst/>
          </a:prstGeom>
          <a:ln w="19050">
            <a:noFill/>
          </a:ln>
        </p:spPr>
      </p:pic>
      <p:sp>
        <p:nvSpPr>
          <p:cNvPr id="8" name="TextBox 7"/>
          <p:cNvSpPr txBox="1"/>
          <p:nvPr/>
        </p:nvSpPr>
        <p:spPr>
          <a:xfrm>
            <a:off x="435401" y="5711202"/>
            <a:ext cx="3844368" cy="830997"/>
          </a:xfrm>
          <a:prstGeom prst="rect">
            <a:avLst/>
          </a:prstGeom>
          <a:noFill/>
        </p:spPr>
        <p:txBody>
          <a:bodyPr wrap="square" rtlCol="0">
            <a:spAutoFit/>
          </a:bodyPr>
          <a:lstStyle/>
          <a:p>
            <a:pPr algn="just"/>
            <a:r>
              <a:rPr lang="ru-RU" sz="1600" b="1" dirty="0" smtClean="0">
                <a:solidFill>
                  <a:srgbClr val="000000"/>
                </a:solidFill>
              </a:rPr>
              <a:t>*Ставка дисконтирования </a:t>
            </a:r>
            <a:r>
              <a:rPr lang="ru-RU" sz="1600" dirty="0" smtClean="0">
                <a:solidFill>
                  <a:srgbClr val="000000"/>
                </a:solidFill>
              </a:rPr>
              <a:t>– прибыль, которую хочет получить инвестор, вкладываясь в акции данной компании</a:t>
            </a:r>
            <a:endParaRPr lang="ru-RU" sz="1600" dirty="0">
              <a:solidFill>
                <a:srgbClr val="000000"/>
              </a:solidFill>
            </a:endParaRPr>
          </a:p>
        </p:txBody>
      </p:sp>
      <p:sp>
        <p:nvSpPr>
          <p:cNvPr id="9" name="Табличка 8"/>
          <p:cNvSpPr/>
          <p:nvPr/>
        </p:nvSpPr>
        <p:spPr>
          <a:xfrm>
            <a:off x="509047" y="1540540"/>
            <a:ext cx="11180190" cy="1749415"/>
          </a:xfrm>
          <a:prstGeom prst="plaque">
            <a:avLst/>
          </a:prstGeom>
        </p:spPr>
        <p:style>
          <a:lnRef idx="0">
            <a:schemeClr val="accent5"/>
          </a:lnRef>
          <a:fillRef idx="3">
            <a:schemeClr val="accent5"/>
          </a:fillRef>
          <a:effectRef idx="3">
            <a:schemeClr val="accent5"/>
          </a:effectRef>
          <a:fontRef idx="minor">
            <a:schemeClr val="lt1"/>
          </a:fontRef>
        </p:style>
        <p:txBody>
          <a:bodyPr rtlCol="0" anchor="ctr"/>
          <a:lstStyle/>
          <a:p>
            <a:pPr algn="just"/>
            <a:r>
              <a:rPr lang="ru-RU" sz="2300" b="1" dirty="0">
                <a:solidFill>
                  <a:schemeClr val="tx1">
                    <a:lumMod val="75000"/>
                    <a:lumOff val="25000"/>
                  </a:schemeClr>
                </a:solidFill>
              </a:rPr>
              <a:t>Курсовая стоимость акции (рыночная цена) </a:t>
            </a:r>
            <a:r>
              <a:rPr lang="ru-RU" sz="2300" dirty="0"/>
              <a:t>— это та цена, по которой осуществляется купля-продажа конкретно взятых ценных бумаг в определенный временной </a:t>
            </a:r>
            <a:r>
              <a:rPr lang="ru-RU" sz="2300" dirty="0" smtClean="0"/>
              <a:t>промежуток.</a:t>
            </a:r>
          </a:p>
          <a:p>
            <a:pPr algn="just"/>
            <a:r>
              <a:rPr lang="ru-RU" sz="2300" b="1" dirty="0" smtClean="0">
                <a:solidFill>
                  <a:schemeClr val="tx1">
                    <a:lumMod val="90000"/>
                    <a:lumOff val="10000"/>
                  </a:schemeClr>
                </a:solidFill>
              </a:rPr>
              <a:t>Формула </a:t>
            </a:r>
            <a:r>
              <a:rPr lang="ru-RU" sz="2300" b="1" dirty="0">
                <a:solidFill>
                  <a:schemeClr val="tx1">
                    <a:lumMod val="90000"/>
                    <a:lumOff val="10000"/>
                  </a:schemeClr>
                </a:solidFill>
              </a:rPr>
              <a:t>расчета рыночной цены </a:t>
            </a:r>
            <a:r>
              <a:rPr lang="ru-RU" sz="2300" dirty="0"/>
              <a:t>акции приведена ниже</a:t>
            </a:r>
            <a:r>
              <a:rPr lang="ru-RU" sz="2300" dirty="0" smtClean="0"/>
              <a:t>:</a:t>
            </a:r>
            <a:endParaRPr lang="ru-RU" sz="2300" dirty="0"/>
          </a:p>
        </p:txBody>
      </p:sp>
      <p:sp>
        <p:nvSpPr>
          <p:cNvPr id="13" name="Скругленный прямоугольник 12"/>
          <p:cNvSpPr/>
          <p:nvPr/>
        </p:nvSpPr>
        <p:spPr>
          <a:xfrm>
            <a:off x="4500706" y="3472579"/>
            <a:ext cx="3527984" cy="3133022"/>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marL="342900" indent="-342900" algn="just">
              <a:buClr>
                <a:schemeClr val="tx1">
                  <a:lumMod val="50000"/>
                  <a:lumOff val="50000"/>
                </a:schemeClr>
              </a:buClr>
              <a:buFont typeface="Wingdings" panose="05000000000000000000" pitchFamily="2" charset="2"/>
              <a:buChar char="l"/>
            </a:pPr>
            <a:r>
              <a:rPr lang="ru-RU" sz="1900" dirty="0" smtClean="0">
                <a:solidFill>
                  <a:schemeClr val="tx2"/>
                </a:solidFill>
              </a:rPr>
              <a:t>Формирование </a:t>
            </a:r>
            <a:r>
              <a:rPr lang="ru-RU" sz="1900" b="1" dirty="0" smtClean="0">
                <a:solidFill>
                  <a:srgbClr val="00FF00"/>
                </a:solidFill>
              </a:rPr>
              <a:t>рыночной цены акции </a:t>
            </a:r>
            <a:r>
              <a:rPr lang="ru-RU" sz="1900" dirty="0" smtClean="0">
                <a:solidFill>
                  <a:schemeClr val="tx2"/>
                </a:solidFill>
              </a:rPr>
              <a:t>происходит в процессе торгов под воздействием </a:t>
            </a:r>
            <a:r>
              <a:rPr lang="ru-RU" sz="1900" b="1" dirty="0" smtClean="0">
                <a:solidFill>
                  <a:srgbClr val="69FFE2"/>
                </a:solidFill>
              </a:rPr>
              <a:t>предложения, спроса, ликвидности</a:t>
            </a:r>
            <a:r>
              <a:rPr lang="ru-RU" sz="1900" b="1" dirty="0" smtClean="0">
                <a:solidFill>
                  <a:schemeClr val="tx2"/>
                </a:solidFill>
              </a:rPr>
              <a:t>.</a:t>
            </a:r>
          </a:p>
          <a:p>
            <a:pPr marL="342900" indent="-342900" algn="just">
              <a:buClr>
                <a:schemeClr val="tx1">
                  <a:lumMod val="50000"/>
                  <a:lumOff val="50000"/>
                </a:schemeClr>
              </a:buClr>
              <a:buFont typeface="Wingdings" panose="05000000000000000000" pitchFamily="2" charset="2"/>
              <a:buChar char="l"/>
            </a:pPr>
            <a:r>
              <a:rPr lang="ru-RU" sz="1900" b="1" dirty="0" smtClean="0">
                <a:solidFill>
                  <a:srgbClr val="FFFF00"/>
                </a:solidFill>
              </a:rPr>
              <a:t>Номинальная стоимость акции </a:t>
            </a:r>
            <a:r>
              <a:rPr lang="ru-RU" sz="1900" dirty="0" smtClean="0">
                <a:solidFill>
                  <a:schemeClr val="tx2"/>
                </a:solidFill>
              </a:rPr>
              <a:t>рассчитывается при создании АО.</a:t>
            </a:r>
            <a:endParaRPr lang="ru-RU" sz="1900" dirty="0">
              <a:solidFill>
                <a:schemeClr val="tx2"/>
              </a:solidFill>
            </a:endParaRPr>
          </a:p>
        </p:txBody>
      </p:sp>
      <p:sp>
        <p:nvSpPr>
          <p:cNvPr id="14" name="Штриховая стрелка вправо 13"/>
          <p:cNvSpPr/>
          <p:nvPr/>
        </p:nvSpPr>
        <p:spPr>
          <a:xfrm>
            <a:off x="7793019" y="4954248"/>
            <a:ext cx="471341" cy="329013"/>
          </a:xfrm>
          <a:prstGeom prst="stripedRightArrow">
            <a:avLst/>
          </a:prstGeom>
          <a:solidFill>
            <a:schemeClr val="bg1">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8198489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509047" y="367645"/>
            <a:ext cx="9257122" cy="461665"/>
          </a:xfrm>
          <a:prstGeom prst="rect">
            <a:avLst/>
          </a:prstGeom>
        </p:spPr>
        <p:txBody>
          <a:bodyPr wrap="square">
            <a:spAutoFit/>
          </a:bodyPr>
          <a:lstStyle/>
          <a:p>
            <a:pPr algn="just"/>
            <a:r>
              <a:rPr lang="ru-RU" sz="2400" b="1" dirty="0"/>
              <a:t>Факторы, оказывающие влияние на рыночную стоимость акций:</a:t>
            </a:r>
          </a:p>
        </p:txBody>
      </p:sp>
      <p:sp>
        <p:nvSpPr>
          <p:cNvPr id="4" name="Прямоугольник с двумя усеченными противолежащими углами 3"/>
          <p:cNvSpPr/>
          <p:nvPr/>
        </p:nvSpPr>
        <p:spPr>
          <a:xfrm>
            <a:off x="3817857" y="966044"/>
            <a:ext cx="7871380" cy="820131"/>
          </a:xfrm>
          <a:prstGeom prst="snip2DiagRect">
            <a:avLst/>
          </a:prstGeom>
        </p:spPr>
        <p:style>
          <a:lnRef idx="1">
            <a:schemeClr val="accent2"/>
          </a:lnRef>
          <a:fillRef idx="3">
            <a:schemeClr val="accent2"/>
          </a:fillRef>
          <a:effectRef idx="2">
            <a:schemeClr val="accent2"/>
          </a:effectRef>
          <a:fontRef idx="minor">
            <a:schemeClr val="lt1"/>
          </a:fontRef>
        </p:style>
        <p:txBody>
          <a:bodyPr rtlCol="0" anchor="ctr"/>
          <a:lstStyle/>
          <a:p>
            <a:pPr algn="just"/>
            <a:r>
              <a:rPr lang="ru-RU" sz="2200" b="1" dirty="0">
                <a:solidFill>
                  <a:srgbClr val="00FF00"/>
                </a:solidFill>
              </a:rPr>
              <a:t>доходность с учетом всех основных рисков, минимально допустимых для инвестора </a:t>
            </a:r>
            <a:r>
              <a:rPr lang="ru-RU" sz="2200" b="1" dirty="0" smtClean="0">
                <a:solidFill>
                  <a:srgbClr val="00FF00"/>
                </a:solidFill>
              </a:rPr>
              <a:t>(ставка </a:t>
            </a:r>
            <a:r>
              <a:rPr lang="ru-RU" sz="2200" b="1" dirty="0">
                <a:solidFill>
                  <a:srgbClr val="00FF00"/>
                </a:solidFill>
              </a:rPr>
              <a:t>дисконтирования);</a:t>
            </a:r>
          </a:p>
        </p:txBody>
      </p:sp>
      <p:sp>
        <p:nvSpPr>
          <p:cNvPr id="7" name="Прямоугольник с двумя скругленными противолежащими углами 6"/>
          <p:cNvSpPr/>
          <p:nvPr/>
        </p:nvSpPr>
        <p:spPr>
          <a:xfrm>
            <a:off x="509047" y="1909522"/>
            <a:ext cx="6264108" cy="636401"/>
          </a:xfrm>
          <a:prstGeom prst="round2DiagRect">
            <a:avLst/>
          </a:prstGeom>
        </p:spPr>
        <p:style>
          <a:lnRef idx="1">
            <a:schemeClr val="accent6"/>
          </a:lnRef>
          <a:fillRef idx="3">
            <a:schemeClr val="accent6"/>
          </a:fillRef>
          <a:effectRef idx="2">
            <a:schemeClr val="accent6"/>
          </a:effectRef>
          <a:fontRef idx="minor">
            <a:schemeClr val="lt1"/>
          </a:fontRef>
        </p:style>
        <p:txBody>
          <a:bodyPr rtlCol="0" anchor="ctr"/>
          <a:lstStyle/>
          <a:p>
            <a:pPr algn="just"/>
            <a:r>
              <a:rPr lang="ru-RU" sz="2200" b="1" dirty="0" smtClean="0">
                <a:solidFill>
                  <a:srgbClr val="FFFF00"/>
                </a:solidFill>
              </a:rPr>
              <a:t>прибыль</a:t>
            </a:r>
            <a:r>
              <a:rPr lang="ru-RU" sz="2200" b="1" dirty="0">
                <a:solidFill>
                  <a:srgbClr val="FFFF00"/>
                </a:solidFill>
              </a:rPr>
              <a:t>, которую приносит владение </a:t>
            </a:r>
            <a:r>
              <a:rPr lang="ru-RU" sz="2200" b="1" dirty="0" smtClean="0">
                <a:solidFill>
                  <a:srgbClr val="FFFF00"/>
                </a:solidFill>
              </a:rPr>
              <a:t>акциями;</a:t>
            </a:r>
            <a:endParaRPr lang="ru-RU" sz="2200" b="1" dirty="0">
              <a:solidFill>
                <a:srgbClr val="FFFF00"/>
              </a:solidFill>
            </a:endParaRPr>
          </a:p>
        </p:txBody>
      </p:sp>
      <p:sp>
        <p:nvSpPr>
          <p:cNvPr id="8" name="Прямоугольник с двумя усеченными противолежащими углами 7"/>
          <p:cNvSpPr/>
          <p:nvPr/>
        </p:nvSpPr>
        <p:spPr>
          <a:xfrm>
            <a:off x="2875176" y="2686482"/>
            <a:ext cx="8814062" cy="820131"/>
          </a:xfrm>
          <a:prstGeom prst="snip2DiagRect">
            <a:avLst/>
          </a:prstGeom>
        </p:spPr>
        <p:style>
          <a:lnRef idx="1">
            <a:schemeClr val="accent2"/>
          </a:lnRef>
          <a:fillRef idx="3">
            <a:schemeClr val="accent2"/>
          </a:fillRef>
          <a:effectRef idx="2">
            <a:schemeClr val="accent2"/>
          </a:effectRef>
          <a:fontRef idx="minor">
            <a:schemeClr val="lt1"/>
          </a:fontRef>
        </p:style>
        <p:txBody>
          <a:bodyPr rtlCol="0" anchor="ctr"/>
          <a:lstStyle/>
          <a:p>
            <a:pPr algn="just"/>
            <a:r>
              <a:rPr lang="ru-RU" sz="2200" b="1" dirty="0">
                <a:solidFill>
                  <a:srgbClr val="00FF00"/>
                </a:solidFill>
              </a:rPr>
              <a:t>повышение или понижение экономической стабильности </a:t>
            </a:r>
            <a:r>
              <a:rPr lang="ru-RU" sz="2200" b="1" dirty="0" smtClean="0">
                <a:solidFill>
                  <a:srgbClr val="00FF00"/>
                </a:solidFill>
              </a:rPr>
              <a:t>гос-ва</a:t>
            </a:r>
            <a:r>
              <a:rPr lang="ru-RU" sz="2200" b="1" dirty="0">
                <a:solidFill>
                  <a:srgbClr val="00FF00"/>
                </a:solidFill>
              </a:rPr>
              <a:t>, в котором зарегистрировано и осуществляет свою </a:t>
            </a:r>
            <a:r>
              <a:rPr lang="ru-RU" sz="2200" b="1" dirty="0" smtClean="0">
                <a:solidFill>
                  <a:srgbClr val="00FF00"/>
                </a:solidFill>
              </a:rPr>
              <a:t>деятельность АО;</a:t>
            </a:r>
            <a:endParaRPr lang="ru-RU" sz="2200" b="1" dirty="0">
              <a:solidFill>
                <a:srgbClr val="00FF00"/>
              </a:solidFill>
            </a:endParaRPr>
          </a:p>
        </p:txBody>
      </p:sp>
      <p:sp>
        <p:nvSpPr>
          <p:cNvPr id="9" name="Прямоугольник с двумя скругленными противолежащими углами 8"/>
          <p:cNvSpPr/>
          <p:nvPr/>
        </p:nvSpPr>
        <p:spPr>
          <a:xfrm>
            <a:off x="509047" y="3638567"/>
            <a:ext cx="8154186" cy="631776"/>
          </a:xfrm>
          <a:prstGeom prst="round2DiagRect">
            <a:avLst/>
          </a:prstGeom>
        </p:spPr>
        <p:style>
          <a:lnRef idx="1">
            <a:schemeClr val="accent6"/>
          </a:lnRef>
          <a:fillRef idx="3">
            <a:schemeClr val="accent6"/>
          </a:fillRef>
          <a:effectRef idx="2">
            <a:schemeClr val="accent6"/>
          </a:effectRef>
          <a:fontRef idx="minor">
            <a:schemeClr val="lt1"/>
          </a:fontRef>
        </p:style>
        <p:txBody>
          <a:bodyPr rtlCol="0" anchor="ctr"/>
          <a:lstStyle/>
          <a:p>
            <a:pPr algn="just"/>
            <a:r>
              <a:rPr lang="ru-RU" sz="2200" b="1" dirty="0">
                <a:solidFill>
                  <a:srgbClr val="FFFF00"/>
                </a:solidFill>
              </a:rPr>
              <a:t>соотношение и уровень спроса на фондовом рынке на акции;</a:t>
            </a:r>
          </a:p>
        </p:txBody>
      </p:sp>
      <p:sp>
        <p:nvSpPr>
          <p:cNvPr id="10" name="Прямоугольник с двумя усеченными противолежащими углами 9"/>
          <p:cNvSpPr/>
          <p:nvPr/>
        </p:nvSpPr>
        <p:spPr>
          <a:xfrm>
            <a:off x="5344999" y="4402298"/>
            <a:ext cx="6344238" cy="689588"/>
          </a:xfrm>
          <a:prstGeom prst="snip2DiagRect">
            <a:avLst/>
          </a:prstGeom>
        </p:spPr>
        <p:style>
          <a:lnRef idx="1">
            <a:schemeClr val="accent2"/>
          </a:lnRef>
          <a:fillRef idx="3">
            <a:schemeClr val="accent2"/>
          </a:fillRef>
          <a:effectRef idx="2">
            <a:schemeClr val="accent2"/>
          </a:effectRef>
          <a:fontRef idx="minor">
            <a:schemeClr val="lt1"/>
          </a:fontRef>
        </p:style>
        <p:txBody>
          <a:bodyPr rtlCol="0" anchor="ctr"/>
          <a:lstStyle/>
          <a:p>
            <a:pPr algn="just"/>
            <a:r>
              <a:rPr lang="ru-RU" sz="2200" b="1" dirty="0">
                <a:solidFill>
                  <a:srgbClr val="00FF00"/>
                </a:solidFill>
              </a:rPr>
              <a:t>конкурентоспособность предприятия на рынке;</a:t>
            </a:r>
          </a:p>
        </p:txBody>
      </p:sp>
      <p:sp>
        <p:nvSpPr>
          <p:cNvPr id="11" name="Прямоугольник с двумя скругленными противолежащими углами 10"/>
          <p:cNvSpPr/>
          <p:nvPr/>
        </p:nvSpPr>
        <p:spPr>
          <a:xfrm>
            <a:off x="509048" y="5223841"/>
            <a:ext cx="7767686" cy="647329"/>
          </a:xfrm>
          <a:prstGeom prst="round2DiagRect">
            <a:avLst/>
          </a:prstGeom>
        </p:spPr>
        <p:style>
          <a:lnRef idx="1">
            <a:schemeClr val="accent6"/>
          </a:lnRef>
          <a:fillRef idx="3">
            <a:schemeClr val="accent6"/>
          </a:fillRef>
          <a:effectRef idx="2">
            <a:schemeClr val="accent6"/>
          </a:effectRef>
          <a:fontRef idx="minor">
            <a:schemeClr val="lt1"/>
          </a:fontRef>
        </p:style>
        <p:txBody>
          <a:bodyPr rtlCol="0" anchor="ctr"/>
          <a:lstStyle/>
          <a:p>
            <a:pPr algn="just"/>
            <a:r>
              <a:rPr lang="ru-RU" sz="2200" b="1" dirty="0">
                <a:solidFill>
                  <a:srgbClr val="FFFF00"/>
                </a:solidFill>
              </a:rPr>
              <a:t>политическая </a:t>
            </a:r>
            <a:r>
              <a:rPr lang="ru-RU" sz="2200" b="1" dirty="0" smtClean="0">
                <a:solidFill>
                  <a:srgbClr val="FFFF00"/>
                </a:solidFill>
              </a:rPr>
              <a:t>и экономическая обстановка </a:t>
            </a:r>
            <a:r>
              <a:rPr lang="ru-RU" sz="2200" b="1" dirty="0">
                <a:solidFill>
                  <a:srgbClr val="FFFF00"/>
                </a:solidFill>
              </a:rPr>
              <a:t>в стране и мире;</a:t>
            </a:r>
          </a:p>
        </p:txBody>
      </p:sp>
      <p:sp>
        <p:nvSpPr>
          <p:cNvPr id="12" name="Прямоугольник с двумя усеченными противолежащими углами 11"/>
          <p:cNvSpPr/>
          <p:nvPr/>
        </p:nvSpPr>
        <p:spPr>
          <a:xfrm>
            <a:off x="3007152" y="6003125"/>
            <a:ext cx="8682086" cy="689588"/>
          </a:xfrm>
          <a:prstGeom prst="snip2DiagRect">
            <a:avLst/>
          </a:prstGeom>
        </p:spPr>
        <p:style>
          <a:lnRef idx="1">
            <a:schemeClr val="accent2"/>
          </a:lnRef>
          <a:fillRef idx="3">
            <a:schemeClr val="accent2"/>
          </a:fillRef>
          <a:effectRef idx="2">
            <a:schemeClr val="accent2"/>
          </a:effectRef>
          <a:fontRef idx="minor">
            <a:schemeClr val="lt1"/>
          </a:fontRef>
        </p:style>
        <p:txBody>
          <a:bodyPr rtlCol="0" anchor="ctr"/>
          <a:lstStyle/>
          <a:p>
            <a:pPr algn="just"/>
            <a:r>
              <a:rPr lang="ru-RU" sz="2200" b="1" dirty="0">
                <a:solidFill>
                  <a:srgbClr val="00FF00"/>
                </a:solidFill>
              </a:rPr>
              <a:t>изменение взаимоотношения между финансовыми </a:t>
            </a:r>
            <a:r>
              <a:rPr lang="ru-RU" sz="2200" b="1" dirty="0" smtClean="0">
                <a:solidFill>
                  <a:srgbClr val="00FF00"/>
                </a:solidFill>
              </a:rPr>
              <a:t>агломератами.</a:t>
            </a:r>
            <a:endParaRPr lang="ru-RU" sz="2200" b="1" dirty="0">
              <a:solidFill>
                <a:srgbClr val="00FF00"/>
              </a:solidFill>
            </a:endParaRPr>
          </a:p>
        </p:txBody>
      </p:sp>
      <p:sp>
        <p:nvSpPr>
          <p:cNvPr id="15" name="Штриховая стрелка вправо 14"/>
          <p:cNvSpPr/>
          <p:nvPr/>
        </p:nvSpPr>
        <p:spPr>
          <a:xfrm rot="5400000">
            <a:off x="4675317" y="1757725"/>
            <a:ext cx="391967" cy="278092"/>
          </a:xfrm>
          <a:prstGeom prst="stripedRightArrow">
            <a:avLst/>
          </a:prstGeom>
          <a:solidFill>
            <a:srgbClr val="69FFE2"/>
          </a:soli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ru-RU"/>
          </a:p>
        </p:txBody>
      </p:sp>
      <p:sp>
        <p:nvSpPr>
          <p:cNvPr id="16" name="Штриховая стрелка вправо 15"/>
          <p:cNvSpPr/>
          <p:nvPr/>
        </p:nvSpPr>
        <p:spPr>
          <a:xfrm rot="5400000">
            <a:off x="6716218" y="5829379"/>
            <a:ext cx="391967" cy="278092"/>
          </a:xfrm>
          <a:prstGeom prst="stripedRightArrow">
            <a:avLst/>
          </a:prstGeom>
          <a:solidFill>
            <a:srgbClr val="69FFE2"/>
          </a:soli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ru-RU"/>
          </a:p>
        </p:txBody>
      </p:sp>
      <p:sp>
        <p:nvSpPr>
          <p:cNvPr id="17" name="Штриховая стрелка вправо 16"/>
          <p:cNvSpPr/>
          <p:nvPr/>
        </p:nvSpPr>
        <p:spPr>
          <a:xfrm rot="5400000">
            <a:off x="5588142" y="5042536"/>
            <a:ext cx="391967" cy="278092"/>
          </a:xfrm>
          <a:prstGeom prst="stripedRightArrow">
            <a:avLst/>
          </a:prstGeom>
          <a:solidFill>
            <a:srgbClr val="69FFE2"/>
          </a:soli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ru-RU"/>
          </a:p>
        </p:txBody>
      </p:sp>
      <p:sp>
        <p:nvSpPr>
          <p:cNvPr id="18" name="Штриховая стрелка вправо 17"/>
          <p:cNvSpPr/>
          <p:nvPr/>
        </p:nvSpPr>
        <p:spPr>
          <a:xfrm rot="5400000">
            <a:off x="6999024" y="4230929"/>
            <a:ext cx="391967" cy="278092"/>
          </a:xfrm>
          <a:prstGeom prst="stripedRightArrow">
            <a:avLst/>
          </a:prstGeom>
          <a:solidFill>
            <a:srgbClr val="69FFE2"/>
          </a:soli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ru-RU"/>
          </a:p>
        </p:txBody>
      </p:sp>
      <p:sp>
        <p:nvSpPr>
          <p:cNvPr id="19" name="Штриховая стрелка вправо 18"/>
          <p:cNvSpPr/>
          <p:nvPr/>
        </p:nvSpPr>
        <p:spPr>
          <a:xfrm rot="5400000">
            <a:off x="5886661" y="3498546"/>
            <a:ext cx="391967" cy="278092"/>
          </a:xfrm>
          <a:prstGeom prst="stripedRightArrow">
            <a:avLst/>
          </a:prstGeom>
          <a:solidFill>
            <a:srgbClr val="69FFE2"/>
          </a:soli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ru-RU"/>
          </a:p>
        </p:txBody>
      </p:sp>
      <p:sp>
        <p:nvSpPr>
          <p:cNvPr id="20" name="Стрелка углом 19"/>
          <p:cNvSpPr/>
          <p:nvPr/>
        </p:nvSpPr>
        <p:spPr>
          <a:xfrm rot="5400000">
            <a:off x="9894758" y="138018"/>
            <a:ext cx="478114" cy="1319753"/>
          </a:xfrm>
          <a:prstGeom prst="bentArrow">
            <a:avLst>
              <a:gd name="adj1" fmla="val 25000"/>
              <a:gd name="adj2" fmla="val 28943"/>
              <a:gd name="adj3" fmla="val 38802"/>
              <a:gd name="adj4" fmla="val 43750"/>
            </a:avLst>
          </a:prstGeom>
          <a:solidFill>
            <a:srgbClr val="69FFE2"/>
          </a:soli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ru-RU">
              <a:solidFill>
                <a:srgbClr val="69FFE2"/>
              </a:solidFill>
            </a:endParaRPr>
          </a:p>
        </p:txBody>
      </p:sp>
    </p:spTree>
    <p:extLst>
      <p:ext uri="{BB962C8B-B14F-4D97-AF65-F5344CB8AC3E}">
        <p14:creationId xmlns:p14="http://schemas.microsoft.com/office/powerpoint/2010/main" val="18184157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90459" y="214290"/>
            <a:ext cx="11715832" cy="1000132"/>
          </a:xfrm>
        </p:spPr>
        <p:txBody>
          <a:bodyPr>
            <a:noAutofit/>
          </a:bodyPr>
          <a:lstStyle/>
          <a:p>
            <a:pPr>
              <a:buNone/>
            </a:pPr>
            <a:r>
              <a:rPr lang="ru-RU" sz="2400" b="1" dirty="0">
                <a:solidFill>
                  <a:schemeClr val="tx1"/>
                </a:solidFill>
              </a:rPr>
              <a:t>Биржевые индексы </a:t>
            </a:r>
            <a:r>
              <a:rPr lang="ru-RU" sz="2400" dirty="0">
                <a:solidFill>
                  <a:schemeClr val="tx1"/>
                </a:solidFill>
              </a:rPr>
              <a:t>— показатели, описывающие состояние данного сегмента рынка, т. е. уровни цен обращающихся на этих биржах акций и других активов, объемы сделок и т. </a:t>
            </a:r>
            <a:r>
              <a:rPr lang="ru-RU" sz="2400" dirty="0" smtClean="0">
                <a:solidFill>
                  <a:schemeClr val="tx1"/>
                </a:solidFill>
              </a:rPr>
              <a:t>д.</a:t>
            </a:r>
          </a:p>
        </p:txBody>
      </p:sp>
      <p:sp>
        <p:nvSpPr>
          <p:cNvPr id="4" name="Скругленный прямоугольник 3"/>
          <p:cNvSpPr/>
          <p:nvPr/>
        </p:nvSpPr>
        <p:spPr>
          <a:xfrm>
            <a:off x="476211" y="1500174"/>
            <a:ext cx="11334829" cy="64294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buNone/>
            </a:pPr>
            <a:r>
              <a:rPr lang="ru-RU"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Основными признаками, по которым можно классифицировать индексы, являются следующие: </a:t>
            </a:r>
            <a:endParaRPr lang="ru-RU"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rbel" pitchFamily="34" charset="0"/>
            </a:endParaRPr>
          </a:p>
        </p:txBody>
      </p:sp>
      <p:sp>
        <p:nvSpPr>
          <p:cNvPr id="5" name="Скругленный прямоугольник 4"/>
          <p:cNvSpPr/>
          <p:nvPr/>
        </p:nvSpPr>
        <p:spPr>
          <a:xfrm>
            <a:off x="285709" y="2500306"/>
            <a:ext cx="3714776" cy="785818"/>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ru-RU" b="1" dirty="0" smtClean="0"/>
              <a:t>По виду </a:t>
            </a:r>
            <a:r>
              <a:rPr lang="ru-RU" b="1" dirty="0"/>
              <a:t>анализируемых ценных бумаг</a:t>
            </a:r>
          </a:p>
        </p:txBody>
      </p:sp>
      <p:sp>
        <p:nvSpPr>
          <p:cNvPr id="6" name="Скругленный прямоугольник 5"/>
          <p:cNvSpPr/>
          <p:nvPr/>
        </p:nvSpPr>
        <p:spPr>
          <a:xfrm>
            <a:off x="4571989" y="2500306"/>
            <a:ext cx="3238523" cy="785818"/>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ru-RU" b="1" dirty="0" smtClean="0"/>
              <a:t>По составу </a:t>
            </a:r>
            <a:r>
              <a:rPr lang="ru-RU" b="1" dirty="0"/>
              <a:t>выборки эмитентов</a:t>
            </a:r>
          </a:p>
        </p:txBody>
      </p:sp>
      <p:sp>
        <p:nvSpPr>
          <p:cNvPr id="7" name="Скругленный прямоугольник 6"/>
          <p:cNvSpPr/>
          <p:nvPr/>
        </p:nvSpPr>
        <p:spPr>
          <a:xfrm>
            <a:off x="8572517" y="2500306"/>
            <a:ext cx="3238480" cy="785818"/>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ru-RU" b="1" dirty="0" smtClean="0"/>
              <a:t>Вычислительная </a:t>
            </a:r>
            <a:r>
              <a:rPr lang="ru-RU" b="1" dirty="0"/>
              <a:t>процедура</a:t>
            </a:r>
          </a:p>
        </p:txBody>
      </p:sp>
      <p:sp>
        <p:nvSpPr>
          <p:cNvPr id="10" name="Скругленный прямоугольник 9"/>
          <p:cNvSpPr/>
          <p:nvPr/>
        </p:nvSpPr>
        <p:spPr>
          <a:xfrm>
            <a:off x="666712" y="3786190"/>
            <a:ext cx="2952771" cy="357190"/>
          </a:xfrm>
          <a:prstGeom prst="roundRect">
            <a:avLst/>
          </a:prstGeom>
          <a:ln>
            <a:solidFill>
              <a:srgbClr val="7200C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ru-RU" dirty="0" smtClean="0"/>
              <a:t>Облигации</a:t>
            </a:r>
            <a:endParaRPr lang="ru-RU" dirty="0"/>
          </a:p>
        </p:txBody>
      </p:sp>
      <p:sp>
        <p:nvSpPr>
          <p:cNvPr id="11" name="Скругленный прямоугольник 10"/>
          <p:cNvSpPr/>
          <p:nvPr/>
        </p:nvSpPr>
        <p:spPr>
          <a:xfrm>
            <a:off x="680567" y="4569843"/>
            <a:ext cx="2952771" cy="357190"/>
          </a:xfrm>
          <a:prstGeom prst="roundRect">
            <a:avLst/>
          </a:prstGeom>
          <a:ln>
            <a:solidFill>
              <a:srgbClr val="7200C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ru-RU" dirty="0" smtClean="0"/>
              <a:t>Акции </a:t>
            </a:r>
            <a:endParaRPr lang="ru-RU" dirty="0"/>
          </a:p>
        </p:txBody>
      </p:sp>
      <p:sp>
        <p:nvSpPr>
          <p:cNvPr id="12" name="Скругленный прямоугольник 11"/>
          <p:cNvSpPr/>
          <p:nvPr/>
        </p:nvSpPr>
        <p:spPr>
          <a:xfrm>
            <a:off x="652858" y="5365184"/>
            <a:ext cx="2952771" cy="357190"/>
          </a:xfrm>
          <a:prstGeom prst="roundRect">
            <a:avLst/>
          </a:prstGeom>
          <a:ln>
            <a:solidFill>
              <a:srgbClr val="7200C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ru-RU" dirty="0" smtClean="0"/>
              <a:t>Опционы </a:t>
            </a:r>
            <a:endParaRPr lang="ru-RU" dirty="0"/>
          </a:p>
        </p:txBody>
      </p:sp>
      <p:sp>
        <p:nvSpPr>
          <p:cNvPr id="13" name="Скругленный прямоугольник 12"/>
          <p:cNvSpPr/>
          <p:nvPr/>
        </p:nvSpPr>
        <p:spPr>
          <a:xfrm>
            <a:off x="680566" y="6162692"/>
            <a:ext cx="2952771" cy="357190"/>
          </a:xfrm>
          <a:prstGeom prst="roundRect">
            <a:avLst/>
          </a:prstGeom>
          <a:ln>
            <a:solidFill>
              <a:srgbClr val="7200C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ru-RU" dirty="0" smtClean="0"/>
              <a:t>Другие виды </a:t>
            </a:r>
            <a:r>
              <a:rPr lang="ru-RU" dirty="0" err="1" smtClean="0"/>
              <a:t>цб</a:t>
            </a:r>
            <a:r>
              <a:rPr lang="ru-RU" dirty="0" smtClean="0"/>
              <a:t> </a:t>
            </a:r>
            <a:endParaRPr lang="ru-RU" dirty="0"/>
          </a:p>
        </p:txBody>
      </p:sp>
      <p:sp>
        <p:nvSpPr>
          <p:cNvPr id="14" name="Скругленный прямоугольник 13"/>
          <p:cNvSpPr/>
          <p:nvPr/>
        </p:nvSpPr>
        <p:spPr>
          <a:xfrm>
            <a:off x="4476739" y="3714752"/>
            <a:ext cx="3429024" cy="642942"/>
          </a:xfrm>
          <a:prstGeom prst="roundRect">
            <a:avLst/>
          </a:prstGeom>
          <a:ln>
            <a:solidFill>
              <a:srgbClr val="7200C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ru-RU" dirty="0" smtClean="0"/>
              <a:t>Условия </a:t>
            </a:r>
            <a:r>
              <a:rPr lang="ru-RU" dirty="0"/>
              <a:t>постоянства </a:t>
            </a:r>
            <a:r>
              <a:rPr lang="ru-RU" dirty="0" smtClean="0"/>
              <a:t>состава </a:t>
            </a:r>
            <a:r>
              <a:rPr lang="ru-RU" dirty="0"/>
              <a:t>эмитентов </a:t>
            </a:r>
          </a:p>
        </p:txBody>
      </p:sp>
      <p:sp>
        <p:nvSpPr>
          <p:cNvPr id="15" name="Скругленный прямоугольник 14"/>
          <p:cNvSpPr/>
          <p:nvPr/>
        </p:nvSpPr>
        <p:spPr>
          <a:xfrm>
            <a:off x="4490593" y="4758614"/>
            <a:ext cx="3429024" cy="642942"/>
          </a:xfrm>
          <a:prstGeom prst="roundRect">
            <a:avLst/>
          </a:prstGeom>
          <a:ln>
            <a:solidFill>
              <a:srgbClr val="7200C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ru-RU" dirty="0"/>
              <a:t> Ш</a:t>
            </a:r>
            <a:r>
              <a:rPr lang="ru-RU" dirty="0" smtClean="0"/>
              <a:t>ирота </a:t>
            </a:r>
            <a:r>
              <a:rPr lang="ru-RU" dirty="0"/>
              <a:t>охвата фондового рынка</a:t>
            </a:r>
          </a:p>
        </p:txBody>
      </p:sp>
      <p:sp>
        <p:nvSpPr>
          <p:cNvPr id="16" name="Скругленный прямоугольник 15"/>
          <p:cNvSpPr/>
          <p:nvPr/>
        </p:nvSpPr>
        <p:spPr>
          <a:xfrm>
            <a:off x="3905235" y="5786454"/>
            <a:ext cx="8001056" cy="642942"/>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ru-RU" dirty="0" smtClean="0"/>
              <a:t>Повышает информативность </a:t>
            </a:r>
            <a:r>
              <a:rPr lang="ru-RU" dirty="0"/>
              <a:t>и </a:t>
            </a:r>
            <a:r>
              <a:rPr lang="ru-RU" dirty="0" smtClean="0"/>
              <a:t>статистическую содержательность </a:t>
            </a:r>
            <a:r>
              <a:rPr lang="ru-RU" dirty="0"/>
              <a:t>индекса </a:t>
            </a:r>
          </a:p>
        </p:txBody>
      </p:sp>
      <p:sp>
        <p:nvSpPr>
          <p:cNvPr id="17" name="Скругленный прямоугольник 16"/>
          <p:cNvSpPr/>
          <p:nvPr/>
        </p:nvSpPr>
        <p:spPr>
          <a:xfrm>
            <a:off x="8477267" y="4857760"/>
            <a:ext cx="3429024" cy="785818"/>
          </a:xfrm>
          <a:prstGeom prst="roundRect">
            <a:avLst/>
          </a:prstGeom>
          <a:ln>
            <a:solidFill>
              <a:srgbClr val="7200C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ru-RU" dirty="0"/>
              <a:t> С</a:t>
            </a:r>
            <a:r>
              <a:rPr lang="ru-RU" dirty="0" smtClean="0"/>
              <a:t>редняя  </a:t>
            </a:r>
            <a:r>
              <a:rPr lang="ru-RU" dirty="0"/>
              <a:t>геометрическая величины</a:t>
            </a:r>
          </a:p>
        </p:txBody>
      </p:sp>
      <p:sp>
        <p:nvSpPr>
          <p:cNvPr id="18" name="Скругленный прямоугольник 17"/>
          <p:cNvSpPr/>
          <p:nvPr/>
        </p:nvSpPr>
        <p:spPr>
          <a:xfrm>
            <a:off x="8477267" y="3689208"/>
            <a:ext cx="3429024" cy="785818"/>
          </a:xfrm>
          <a:prstGeom prst="roundRect">
            <a:avLst/>
          </a:prstGeom>
          <a:ln>
            <a:solidFill>
              <a:srgbClr val="7200C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ru-RU" dirty="0" smtClean="0"/>
              <a:t>Средняя арифметическая величина</a:t>
            </a:r>
            <a:endParaRPr lang="ru-RU" dirty="0"/>
          </a:p>
        </p:txBody>
      </p:sp>
      <p:cxnSp>
        <p:nvCxnSpPr>
          <p:cNvPr id="20" name="Прямая со стрелкой 19"/>
          <p:cNvCxnSpPr>
            <a:stCxn id="4" idx="2"/>
            <a:endCxn id="5" idx="0"/>
          </p:cNvCxnSpPr>
          <p:nvPr/>
        </p:nvCxnSpPr>
        <p:spPr>
          <a:xfrm rot="5400000">
            <a:off x="3964766" y="321447"/>
            <a:ext cx="357190" cy="400052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3" name="Прямая со стрелкой 22"/>
          <p:cNvCxnSpPr>
            <a:stCxn id="4" idx="2"/>
            <a:endCxn id="6" idx="0"/>
          </p:cNvCxnSpPr>
          <p:nvPr/>
        </p:nvCxnSpPr>
        <p:spPr>
          <a:xfrm rot="16200000" flipH="1">
            <a:off x="5988842" y="2297899"/>
            <a:ext cx="357190" cy="4762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8" name="Прямая со стрелкой 27"/>
          <p:cNvCxnSpPr>
            <a:stCxn id="4" idx="2"/>
            <a:endCxn id="7" idx="0"/>
          </p:cNvCxnSpPr>
          <p:nvPr/>
        </p:nvCxnSpPr>
        <p:spPr>
          <a:xfrm rot="16200000" flipH="1">
            <a:off x="7989096" y="297645"/>
            <a:ext cx="357190" cy="404813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7" name="Прямая со стрелкой 66"/>
          <p:cNvCxnSpPr>
            <a:stCxn id="5" idx="2"/>
            <a:endCxn id="10" idx="0"/>
          </p:cNvCxnSpPr>
          <p:nvPr/>
        </p:nvCxnSpPr>
        <p:spPr>
          <a:xfrm rot="5400000">
            <a:off x="1893064" y="3535893"/>
            <a:ext cx="500066" cy="211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2" name="Прямая со стрелкой 71"/>
          <p:cNvCxnSpPr>
            <a:stCxn id="10" idx="2"/>
            <a:endCxn id="11" idx="0"/>
          </p:cNvCxnSpPr>
          <p:nvPr/>
        </p:nvCxnSpPr>
        <p:spPr>
          <a:xfrm rot="16200000" flipH="1">
            <a:off x="1936794" y="4349683"/>
            <a:ext cx="426463" cy="1385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4" name="Прямая со стрелкой 73"/>
          <p:cNvCxnSpPr>
            <a:stCxn id="11" idx="2"/>
            <a:endCxn id="12" idx="0"/>
          </p:cNvCxnSpPr>
          <p:nvPr/>
        </p:nvCxnSpPr>
        <p:spPr>
          <a:xfrm rot="5400000">
            <a:off x="1924024" y="5132254"/>
            <a:ext cx="438151" cy="2770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6" name="Прямая со стрелкой 75"/>
          <p:cNvCxnSpPr>
            <a:stCxn id="12" idx="2"/>
            <a:endCxn id="13" idx="0"/>
          </p:cNvCxnSpPr>
          <p:nvPr/>
        </p:nvCxnSpPr>
        <p:spPr>
          <a:xfrm rot="16200000" flipH="1">
            <a:off x="1922939" y="5928679"/>
            <a:ext cx="440318" cy="2770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90" name="Прямая со стрелкой 89"/>
          <p:cNvCxnSpPr>
            <a:stCxn id="6" idx="2"/>
            <a:endCxn id="14" idx="0"/>
          </p:cNvCxnSpPr>
          <p:nvPr/>
        </p:nvCxnSpPr>
        <p:spPr>
          <a:xfrm rot="5400000">
            <a:off x="5976937" y="3500174"/>
            <a:ext cx="428628" cy="211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92" name="Прямая со стрелкой 91"/>
          <p:cNvCxnSpPr>
            <a:stCxn id="14" idx="2"/>
            <a:endCxn id="15" idx="0"/>
          </p:cNvCxnSpPr>
          <p:nvPr/>
        </p:nvCxnSpPr>
        <p:spPr>
          <a:xfrm rot="16200000" flipH="1">
            <a:off x="5997718" y="4551227"/>
            <a:ext cx="400920" cy="1385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00" name="Прямая со стрелкой 99"/>
          <p:cNvCxnSpPr>
            <a:stCxn id="15" idx="2"/>
            <a:endCxn id="16" idx="0"/>
          </p:cNvCxnSpPr>
          <p:nvPr/>
        </p:nvCxnSpPr>
        <p:spPr>
          <a:xfrm rot="16200000" flipH="1">
            <a:off x="6862985" y="4743676"/>
            <a:ext cx="384898" cy="170065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03" name="Прямая со стрелкой 102"/>
          <p:cNvCxnSpPr>
            <a:stCxn id="7" idx="2"/>
            <a:endCxn id="18" idx="0"/>
          </p:cNvCxnSpPr>
          <p:nvPr/>
        </p:nvCxnSpPr>
        <p:spPr>
          <a:xfrm rot="16200000" flipH="1">
            <a:off x="9990226" y="3487655"/>
            <a:ext cx="403084" cy="2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05" name="Прямая со стрелкой 104"/>
          <p:cNvCxnSpPr>
            <a:stCxn id="18" idx="2"/>
            <a:endCxn id="17" idx="0"/>
          </p:cNvCxnSpPr>
          <p:nvPr/>
        </p:nvCxnSpPr>
        <p:spPr>
          <a:xfrm rot="5400000">
            <a:off x="10000412" y="4666393"/>
            <a:ext cx="382734"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1" name="Стрелка вниз 30"/>
          <p:cNvSpPr/>
          <p:nvPr/>
        </p:nvSpPr>
        <p:spPr>
          <a:xfrm>
            <a:off x="1939637" y="2119745"/>
            <a:ext cx="457199" cy="415637"/>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ru-RU"/>
          </a:p>
        </p:txBody>
      </p:sp>
      <p:sp>
        <p:nvSpPr>
          <p:cNvPr id="32" name="Стрелка вниз 31"/>
          <p:cNvSpPr/>
          <p:nvPr/>
        </p:nvSpPr>
        <p:spPr>
          <a:xfrm>
            <a:off x="5791200" y="5444835"/>
            <a:ext cx="457199" cy="332508"/>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ru-RU"/>
          </a:p>
        </p:txBody>
      </p:sp>
      <p:sp>
        <p:nvSpPr>
          <p:cNvPr id="33" name="Стрелка вниз 32"/>
          <p:cNvSpPr/>
          <p:nvPr/>
        </p:nvSpPr>
        <p:spPr>
          <a:xfrm>
            <a:off x="5694219" y="2133600"/>
            <a:ext cx="457199" cy="415637"/>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ru-RU"/>
          </a:p>
        </p:txBody>
      </p:sp>
      <p:sp>
        <p:nvSpPr>
          <p:cNvPr id="34" name="Стрелка вниз 33"/>
          <p:cNvSpPr/>
          <p:nvPr/>
        </p:nvSpPr>
        <p:spPr>
          <a:xfrm>
            <a:off x="9947564" y="2119745"/>
            <a:ext cx="457199" cy="415637"/>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ru-RU"/>
          </a:p>
        </p:txBody>
      </p:sp>
      <p:sp>
        <p:nvSpPr>
          <p:cNvPr id="35" name="Стрелка вниз 34"/>
          <p:cNvSpPr/>
          <p:nvPr/>
        </p:nvSpPr>
        <p:spPr>
          <a:xfrm>
            <a:off x="5749637" y="4405746"/>
            <a:ext cx="457199" cy="346364"/>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ru-RU"/>
          </a:p>
        </p:txBody>
      </p:sp>
      <p:sp>
        <p:nvSpPr>
          <p:cNvPr id="36" name="Стрелка вниз 35"/>
          <p:cNvSpPr/>
          <p:nvPr/>
        </p:nvSpPr>
        <p:spPr>
          <a:xfrm>
            <a:off x="5721928" y="3352801"/>
            <a:ext cx="457199" cy="346364"/>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ru-RU"/>
          </a:p>
        </p:txBody>
      </p:sp>
      <p:sp>
        <p:nvSpPr>
          <p:cNvPr id="37" name="Стрелка вниз 36"/>
          <p:cNvSpPr/>
          <p:nvPr/>
        </p:nvSpPr>
        <p:spPr>
          <a:xfrm>
            <a:off x="1911927" y="5777345"/>
            <a:ext cx="457199" cy="304800"/>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ru-RU"/>
          </a:p>
        </p:txBody>
      </p:sp>
      <p:sp>
        <p:nvSpPr>
          <p:cNvPr id="38" name="Стрелка вниз 37"/>
          <p:cNvSpPr/>
          <p:nvPr/>
        </p:nvSpPr>
        <p:spPr>
          <a:xfrm>
            <a:off x="1939636" y="4973785"/>
            <a:ext cx="457199" cy="360218"/>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ru-RU"/>
          </a:p>
        </p:txBody>
      </p:sp>
      <p:sp>
        <p:nvSpPr>
          <p:cNvPr id="39" name="Стрелка вниз 38"/>
          <p:cNvSpPr/>
          <p:nvPr/>
        </p:nvSpPr>
        <p:spPr>
          <a:xfrm>
            <a:off x="1925783" y="4184073"/>
            <a:ext cx="457199" cy="346364"/>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ru-RU"/>
          </a:p>
        </p:txBody>
      </p:sp>
      <p:sp>
        <p:nvSpPr>
          <p:cNvPr id="40" name="Стрелка вниз 39"/>
          <p:cNvSpPr/>
          <p:nvPr/>
        </p:nvSpPr>
        <p:spPr>
          <a:xfrm>
            <a:off x="1925783" y="3338945"/>
            <a:ext cx="457199" cy="415637"/>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ru-RU"/>
          </a:p>
        </p:txBody>
      </p:sp>
      <p:sp>
        <p:nvSpPr>
          <p:cNvPr id="42" name="Стрелка вниз 41"/>
          <p:cNvSpPr/>
          <p:nvPr/>
        </p:nvSpPr>
        <p:spPr>
          <a:xfrm>
            <a:off x="10044547" y="4516582"/>
            <a:ext cx="457199" cy="304801"/>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ru-RU"/>
          </a:p>
        </p:txBody>
      </p:sp>
      <p:sp>
        <p:nvSpPr>
          <p:cNvPr id="43" name="Стрелка вниз 42"/>
          <p:cNvSpPr/>
          <p:nvPr/>
        </p:nvSpPr>
        <p:spPr>
          <a:xfrm>
            <a:off x="10002984" y="3311236"/>
            <a:ext cx="457199" cy="277091"/>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80960" y="142852"/>
            <a:ext cx="10953827" cy="428628"/>
          </a:xfrm>
        </p:spPr>
        <p:txBody>
          <a:bodyPr>
            <a:normAutofit fontScale="92500" lnSpcReduction="10000"/>
          </a:bodyPr>
          <a:lstStyle/>
          <a:p>
            <a:pPr algn="ctr">
              <a:buNone/>
            </a:pPr>
            <a:r>
              <a:rPr lang="ru-RU" sz="2400" b="1" dirty="0" smtClean="0">
                <a:solidFill>
                  <a:schemeClr val="tx1"/>
                </a:solidFill>
              </a:rPr>
              <a:t>Каждый индекс имеет следующие характеристики:</a:t>
            </a:r>
            <a:endParaRPr lang="ru-RU" sz="2400" b="1" dirty="0">
              <a:solidFill>
                <a:schemeClr val="tx1"/>
              </a:solidFill>
            </a:endParaRPr>
          </a:p>
        </p:txBody>
      </p:sp>
      <p:sp>
        <p:nvSpPr>
          <p:cNvPr id="4" name="Скругленный прямоугольник 3"/>
          <p:cNvSpPr/>
          <p:nvPr/>
        </p:nvSpPr>
        <p:spPr>
          <a:xfrm>
            <a:off x="380960" y="642918"/>
            <a:ext cx="11525331" cy="428628"/>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ru-RU" b="1" dirty="0" smtClean="0"/>
              <a:t>1. Список </a:t>
            </a:r>
            <a:r>
              <a:rPr lang="ru-RU" b="1" dirty="0"/>
              <a:t>индекса (набор </a:t>
            </a:r>
            <a:r>
              <a:rPr lang="ru-RU" b="1" dirty="0" smtClean="0"/>
              <a:t>акций-представителей, т.е выборка)</a:t>
            </a:r>
            <a:endParaRPr lang="ru-RU" b="1" dirty="0"/>
          </a:p>
        </p:txBody>
      </p:sp>
      <p:sp>
        <p:nvSpPr>
          <p:cNvPr id="5" name="Скругленный прямоугольник 4"/>
          <p:cNvSpPr/>
          <p:nvPr/>
        </p:nvSpPr>
        <p:spPr>
          <a:xfrm>
            <a:off x="857213" y="1500174"/>
            <a:ext cx="3238523" cy="357190"/>
          </a:xfrm>
          <a:prstGeom prst="roundRect">
            <a:avLst/>
          </a:prstGeom>
          <a:ln>
            <a:solidFill>
              <a:schemeClr val="bg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ru-RU" b="1" dirty="0" smtClean="0"/>
              <a:t>Репрезентативность</a:t>
            </a:r>
          </a:p>
        </p:txBody>
      </p:sp>
      <p:sp>
        <p:nvSpPr>
          <p:cNvPr id="6" name="Скругленный прямоугольник 5"/>
          <p:cNvSpPr/>
          <p:nvPr/>
        </p:nvSpPr>
        <p:spPr>
          <a:xfrm>
            <a:off x="7905763" y="1500174"/>
            <a:ext cx="3619525" cy="357190"/>
          </a:xfrm>
          <a:prstGeom prst="roundRect">
            <a:avLst/>
          </a:prstGeom>
          <a:ln>
            <a:solidFill>
              <a:schemeClr val="bg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ru-RU" b="1" dirty="0" smtClean="0"/>
              <a:t>Надежность корпорации </a:t>
            </a:r>
            <a:endParaRPr lang="ru-RU" b="1" dirty="0"/>
          </a:p>
        </p:txBody>
      </p:sp>
      <p:sp>
        <p:nvSpPr>
          <p:cNvPr id="7" name="Прямоугольник 6"/>
          <p:cNvSpPr/>
          <p:nvPr/>
        </p:nvSpPr>
        <p:spPr>
          <a:xfrm>
            <a:off x="0" y="2071678"/>
            <a:ext cx="12192000" cy="64633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ru-RU" dirty="0" smtClean="0"/>
              <a:t>Колебания </a:t>
            </a:r>
            <a:r>
              <a:rPr lang="ru-RU" dirty="0"/>
              <a:t>цен на данную акцию должны отражать общие колебания цен всего рынка ценных бумаг или колебания цен на акции эмитентов того сектора экономики, представителем которого является эмитент выбранной акции</a:t>
            </a:r>
          </a:p>
        </p:txBody>
      </p:sp>
      <p:cxnSp>
        <p:nvCxnSpPr>
          <p:cNvPr id="9" name="Прямая со стрелкой 8"/>
          <p:cNvCxnSpPr>
            <a:stCxn id="4" idx="2"/>
            <a:endCxn id="5" idx="0"/>
          </p:cNvCxnSpPr>
          <p:nvPr/>
        </p:nvCxnSpPr>
        <p:spPr>
          <a:xfrm rot="5400000">
            <a:off x="4095737" y="-547715"/>
            <a:ext cx="428628" cy="366715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 name="Прямая со стрелкой 10"/>
          <p:cNvCxnSpPr>
            <a:stCxn id="4" idx="2"/>
            <a:endCxn id="6" idx="0"/>
          </p:cNvCxnSpPr>
          <p:nvPr/>
        </p:nvCxnSpPr>
        <p:spPr>
          <a:xfrm rot="16200000" flipH="1">
            <a:off x="7715261" y="-500090"/>
            <a:ext cx="428628" cy="35719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3" name="Прямая со стрелкой 12"/>
          <p:cNvCxnSpPr>
            <a:stCxn id="5" idx="2"/>
            <a:endCxn id="7" idx="0"/>
          </p:cNvCxnSpPr>
          <p:nvPr/>
        </p:nvCxnSpPr>
        <p:spPr>
          <a:xfrm rot="16200000" flipH="1">
            <a:off x="4179080" y="154758"/>
            <a:ext cx="214314" cy="361952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4" name="Скругленный прямоугольник 13"/>
          <p:cNvSpPr/>
          <p:nvPr/>
        </p:nvSpPr>
        <p:spPr>
          <a:xfrm>
            <a:off x="380960" y="3214686"/>
            <a:ext cx="11525331" cy="428628"/>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ru-RU" b="1" dirty="0" smtClean="0"/>
              <a:t>2. Метод </a:t>
            </a:r>
            <a:r>
              <a:rPr lang="ru-RU" b="1" dirty="0"/>
              <a:t>усреднения</a:t>
            </a:r>
          </a:p>
        </p:txBody>
      </p:sp>
      <p:sp>
        <p:nvSpPr>
          <p:cNvPr id="15" name="Скругленный прямоугольник 14"/>
          <p:cNvSpPr/>
          <p:nvPr/>
        </p:nvSpPr>
        <p:spPr>
          <a:xfrm>
            <a:off x="380960" y="4000504"/>
            <a:ext cx="5048285" cy="500066"/>
          </a:xfrm>
          <a:prstGeom prst="roundRect">
            <a:avLst/>
          </a:prstGeom>
          <a:ln>
            <a:solidFill>
              <a:schemeClr val="bg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ru-RU" b="1" dirty="0"/>
              <a:t>средняя </a:t>
            </a:r>
            <a:r>
              <a:rPr lang="ru-RU" b="1" dirty="0" smtClean="0"/>
              <a:t>арифметическая величина</a:t>
            </a:r>
            <a:endParaRPr lang="ru-RU" b="1" dirty="0"/>
          </a:p>
        </p:txBody>
      </p:sp>
      <p:sp>
        <p:nvSpPr>
          <p:cNvPr id="16" name="Скругленный прямоугольник 15"/>
          <p:cNvSpPr/>
          <p:nvPr/>
        </p:nvSpPr>
        <p:spPr>
          <a:xfrm>
            <a:off x="6667504" y="4000504"/>
            <a:ext cx="5143536" cy="500066"/>
          </a:xfrm>
          <a:prstGeom prst="roundRect">
            <a:avLst/>
          </a:prstGeom>
          <a:ln>
            <a:solidFill>
              <a:schemeClr val="bg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ru-RU" b="1" dirty="0"/>
              <a:t> средняя геометрическая величины</a:t>
            </a:r>
          </a:p>
        </p:txBody>
      </p:sp>
      <p:cxnSp>
        <p:nvCxnSpPr>
          <p:cNvPr id="18" name="Прямая со стрелкой 17"/>
          <p:cNvCxnSpPr>
            <a:stCxn id="14" idx="2"/>
            <a:endCxn id="15" idx="0"/>
          </p:cNvCxnSpPr>
          <p:nvPr/>
        </p:nvCxnSpPr>
        <p:spPr>
          <a:xfrm rot="5400000">
            <a:off x="4345769" y="2202648"/>
            <a:ext cx="357190" cy="323852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0" name="Прямая со стрелкой 19"/>
          <p:cNvCxnSpPr>
            <a:stCxn id="14" idx="2"/>
            <a:endCxn id="16" idx="0"/>
          </p:cNvCxnSpPr>
          <p:nvPr/>
        </p:nvCxnSpPr>
        <p:spPr>
          <a:xfrm rot="16200000" flipH="1">
            <a:off x="7512853" y="2274086"/>
            <a:ext cx="357190" cy="309564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1" name="Скругленный прямоугольник 20"/>
          <p:cNvSpPr/>
          <p:nvPr/>
        </p:nvSpPr>
        <p:spPr>
          <a:xfrm>
            <a:off x="380960" y="4714884"/>
            <a:ext cx="11525331" cy="428628"/>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ru-RU" b="1" dirty="0" smtClean="0"/>
              <a:t>3. Виды </a:t>
            </a:r>
            <a:r>
              <a:rPr lang="ru-RU" b="1" dirty="0"/>
              <a:t>весов к курсовым стоимостям акций, входящих в список индекса</a:t>
            </a:r>
          </a:p>
        </p:txBody>
      </p:sp>
      <p:sp>
        <p:nvSpPr>
          <p:cNvPr id="23" name="Скругленный прямоугольник 22"/>
          <p:cNvSpPr/>
          <p:nvPr/>
        </p:nvSpPr>
        <p:spPr>
          <a:xfrm>
            <a:off x="380960" y="5500702"/>
            <a:ext cx="5143536" cy="1143008"/>
          </a:xfrm>
          <a:prstGeom prst="roundRect">
            <a:avLst/>
          </a:prstGeom>
          <a:ln>
            <a:solidFill>
              <a:schemeClr val="bg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ru-RU" b="1" dirty="0" smtClean="0"/>
              <a:t>Курсовая </a:t>
            </a:r>
            <a:r>
              <a:rPr lang="ru-RU" b="1" dirty="0"/>
              <a:t>стоимость акции корпорации </a:t>
            </a:r>
            <a:endParaRPr lang="ru-RU" b="1" dirty="0" smtClean="0"/>
          </a:p>
          <a:p>
            <a:pPr algn="ctr"/>
            <a:r>
              <a:rPr lang="ru-RU" dirty="0" smtClean="0"/>
              <a:t>(</a:t>
            </a:r>
            <a:r>
              <a:rPr lang="ru-RU" i="1" dirty="0"/>
              <a:t>индекс с ценовым </a:t>
            </a:r>
            <a:r>
              <a:rPr lang="ru-RU" i="1" dirty="0" smtClean="0"/>
              <a:t>взвешиванием- </a:t>
            </a:r>
            <a:r>
              <a:rPr lang="ru-RU" i="1" dirty="0" err="1"/>
              <a:t>price-weighting</a:t>
            </a:r>
            <a:r>
              <a:rPr lang="ru-RU" i="1" dirty="0"/>
              <a:t> </a:t>
            </a:r>
            <a:r>
              <a:rPr lang="ru-RU" i="1" dirty="0" err="1"/>
              <a:t>index</a:t>
            </a:r>
            <a:r>
              <a:rPr lang="ru-RU" dirty="0"/>
              <a:t>)</a:t>
            </a:r>
            <a:endParaRPr lang="ru-RU" b="1" dirty="0"/>
          </a:p>
        </p:txBody>
      </p:sp>
      <p:sp>
        <p:nvSpPr>
          <p:cNvPr id="24" name="Скругленный прямоугольник 23"/>
          <p:cNvSpPr/>
          <p:nvPr/>
        </p:nvSpPr>
        <p:spPr>
          <a:xfrm>
            <a:off x="6572253" y="5500702"/>
            <a:ext cx="5429288" cy="1214446"/>
          </a:xfrm>
          <a:prstGeom prst="roundRect">
            <a:avLst/>
          </a:prstGeom>
          <a:ln>
            <a:solidFill>
              <a:schemeClr val="bg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ru-RU" b="1" dirty="0" smtClean="0"/>
              <a:t>Капитализация </a:t>
            </a:r>
            <a:r>
              <a:rPr lang="ru-RU" b="1" dirty="0"/>
              <a:t>корпорации-эмитента </a:t>
            </a:r>
            <a:endParaRPr lang="ru-RU" b="1" dirty="0" smtClean="0"/>
          </a:p>
          <a:p>
            <a:pPr algn="ctr"/>
            <a:r>
              <a:rPr lang="ru-RU" dirty="0" smtClean="0"/>
              <a:t>(</a:t>
            </a:r>
            <a:r>
              <a:rPr lang="ru-RU" i="1" dirty="0"/>
              <a:t>индекс с рыночным </a:t>
            </a:r>
            <a:r>
              <a:rPr lang="ru-RU" i="1" dirty="0" smtClean="0"/>
              <a:t>взвешиванием -</a:t>
            </a:r>
            <a:r>
              <a:rPr lang="ru-RU" i="1" dirty="0" err="1" smtClean="0"/>
              <a:t>market-value-weighting</a:t>
            </a:r>
            <a:r>
              <a:rPr lang="ru-RU" i="1" dirty="0" smtClean="0"/>
              <a:t> </a:t>
            </a:r>
            <a:r>
              <a:rPr lang="ru-RU" i="1" dirty="0" err="1"/>
              <a:t>index</a:t>
            </a:r>
            <a:r>
              <a:rPr lang="ru-RU" dirty="0"/>
              <a:t>)</a:t>
            </a:r>
            <a:endParaRPr lang="ru-RU" b="1" dirty="0"/>
          </a:p>
        </p:txBody>
      </p:sp>
      <p:cxnSp>
        <p:nvCxnSpPr>
          <p:cNvPr id="26" name="Прямая со стрелкой 25"/>
          <p:cNvCxnSpPr>
            <a:stCxn id="21" idx="2"/>
            <a:endCxn id="23" idx="0"/>
          </p:cNvCxnSpPr>
          <p:nvPr/>
        </p:nvCxnSpPr>
        <p:spPr>
          <a:xfrm rot="5400000">
            <a:off x="4369582" y="3726660"/>
            <a:ext cx="357190" cy="319089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8" name="Прямая со стрелкой 27"/>
          <p:cNvCxnSpPr>
            <a:stCxn id="21" idx="2"/>
            <a:endCxn id="24" idx="0"/>
          </p:cNvCxnSpPr>
          <p:nvPr/>
        </p:nvCxnSpPr>
        <p:spPr>
          <a:xfrm rot="16200000" flipH="1">
            <a:off x="7536666" y="3750471"/>
            <a:ext cx="357190" cy="314327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2" name="Стрелка вниз 21"/>
          <p:cNvSpPr/>
          <p:nvPr/>
        </p:nvSpPr>
        <p:spPr>
          <a:xfrm>
            <a:off x="2369128" y="1025236"/>
            <a:ext cx="498763" cy="540327"/>
          </a:xfrm>
          <a:prstGeom prst="down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ru-RU"/>
          </a:p>
        </p:txBody>
      </p:sp>
      <p:sp>
        <p:nvSpPr>
          <p:cNvPr id="25" name="Стрелка вниз 24"/>
          <p:cNvSpPr/>
          <p:nvPr/>
        </p:nvSpPr>
        <p:spPr>
          <a:xfrm>
            <a:off x="9434946" y="1039090"/>
            <a:ext cx="498763" cy="540327"/>
          </a:xfrm>
          <a:prstGeom prst="down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ru-RU"/>
          </a:p>
        </p:txBody>
      </p:sp>
      <p:sp>
        <p:nvSpPr>
          <p:cNvPr id="27" name="Стрелка вниз 26"/>
          <p:cNvSpPr/>
          <p:nvPr/>
        </p:nvSpPr>
        <p:spPr>
          <a:xfrm>
            <a:off x="2355272" y="3657600"/>
            <a:ext cx="498763" cy="429491"/>
          </a:xfrm>
          <a:prstGeom prst="down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ru-RU"/>
          </a:p>
        </p:txBody>
      </p:sp>
      <p:sp>
        <p:nvSpPr>
          <p:cNvPr id="29" name="Стрелка вниз 28"/>
          <p:cNvSpPr/>
          <p:nvPr/>
        </p:nvSpPr>
        <p:spPr>
          <a:xfrm>
            <a:off x="9448800" y="3657600"/>
            <a:ext cx="498763" cy="443345"/>
          </a:xfrm>
          <a:prstGeom prst="down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ru-RU"/>
          </a:p>
        </p:txBody>
      </p:sp>
      <p:sp>
        <p:nvSpPr>
          <p:cNvPr id="30" name="Стрелка вниз 29"/>
          <p:cNvSpPr/>
          <p:nvPr/>
        </p:nvSpPr>
        <p:spPr>
          <a:xfrm>
            <a:off x="2341418" y="5153891"/>
            <a:ext cx="498763" cy="540327"/>
          </a:xfrm>
          <a:prstGeom prst="down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ru-RU"/>
          </a:p>
        </p:txBody>
      </p:sp>
      <p:sp>
        <p:nvSpPr>
          <p:cNvPr id="31" name="Стрелка вниз 30"/>
          <p:cNvSpPr/>
          <p:nvPr/>
        </p:nvSpPr>
        <p:spPr>
          <a:xfrm>
            <a:off x="9490364" y="5140036"/>
            <a:ext cx="498763" cy="540327"/>
          </a:xfrm>
          <a:prstGeom prst="down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ru-RU"/>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380960" y="2357430"/>
            <a:ext cx="11525331" cy="428628"/>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ru-RU" b="1" dirty="0" smtClean="0"/>
              <a:t>5. Статистическая </a:t>
            </a:r>
            <a:r>
              <a:rPr lang="ru-RU" b="1" dirty="0"/>
              <a:t>база, на основе которой производится расчет показателя</a:t>
            </a:r>
          </a:p>
        </p:txBody>
      </p:sp>
      <p:sp>
        <p:nvSpPr>
          <p:cNvPr id="5" name="Скругленный прямоугольник 4"/>
          <p:cNvSpPr/>
          <p:nvPr/>
        </p:nvSpPr>
        <p:spPr>
          <a:xfrm>
            <a:off x="380960" y="214290"/>
            <a:ext cx="11525331" cy="50006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ru-RU" b="1" dirty="0" smtClean="0"/>
              <a:t>4. Базисное </a:t>
            </a:r>
            <a:r>
              <a:rPr lang="ru-RU" b="1" dirty="0"/>
              <a:t>значение индекса (значение индекса в периоде, принятом за начало отсчета)</a:t>
            </a:r>
          </a:p>
        </p:txBody>
      </p:sp>
      <p:sp>
        <p:nvSpPr>
          <p:cNvPr id="6" name="Скругленный прямоугольник 5"/>
          <p:cNvSpPr/>
          <p:nvPr/>
        </p:nvSpPr>
        <p:spPr>
          <a:xfrm>
            <a:off x="285710" y="1214422"/>
            <a:ext cx="11620581" cy="785818"/>
          </a:xfrm>
          <a:prstGeom prst="roundRect">
            <a:avLst/>
          </a:prstGeom>
          <a:ln>
            <a:solidFill>
              <a:schemeClr val="bg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ru-RU" dirty="0"/>
              <a:t> </a:t>
            </a:r>
            <a:r>
              <a:rPr lang="ru-RU" dirty="0" smtClean="0"/>
              <a:t>Величина индекса в </a:t>
            </a:r>
            <a:r>
              <a:rPr lang="ru-RU" dirty="0"/>
              <a:t>году </a:t>
            </a:r>
            <a:r>
              <a:rPr lang="ru-RU" dirty="0" smtClean="0"/>
              <a:t>либо в периоде, которое принимается </a:t>
            </a:r>
            <a:r>
              <a:rPr lang="ru-RU" dirty="0"/>
              <a:t>за базу</a:t>
            </a:r>
            <a:r>
              <a:rPr lang="ru-RU" dirty="0" smtClean="0"/>
              <a:t>.</a:t>
            </a:r>
          </a:p>
          <a:p>
            <a:pPr algn="ctr"/>
            <a:r>
              <a:rPr lang="ru-RU" dirty="0" smtClean="0"/>
              <a:t> </a:t>
            </a:r>
            <a:r>
              <a:rPr lang="ru-RU" dirty="0"/>
              <a:t>Для удобства расчетов базисное значение индекса, как правило, округляется до 10, 50, 100 или 1 000.</a:t>
            </a:r>
            <a:endParaRPr lang="ru-RU" b="1" dirty="0"/>
          </a:p>
        </p:txBody>
      </p:sp>
      <p:cxnSp>
        <p:nvCxnSpPr>
          <p:cNvPr id="8" name="Прямая со стрелкой 7"/>
          <p:cNvCxnSpPr>
            <a:stCxn id="5" idx="2"/>
            <a:endCxn id="5" idx="2"/>
          </p:cNvCxnSpPr>
          <p:nvPr/>
        </p:nvCxnSpPr>
        <p:spPr>
          <a:xfrm rot="5400000">
            <a:off x="6143890" y="714092"/>
            <a:ext cx="1588" cy="21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Правая фигурная скобка 9"/>
          <p:cNvSpPr/>
          <p:nvPr/>
        </p:nvSpPr>
        <p:spPr>
          <a:xfrm rot="5400000">
            <a:off x="5929311" y="-2667043"/>
            <a:ext cx="428628" cy="11334829"/>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ru-RU"/>
          </a:p>
        </p:txBody>
      </p:sp>
      <p:sp>
        <p:nvSpPr>
          <p:cNvPr id="11" name="Скругленный прямоугольник 10"/>
          <p:cNvSpPr/>
          <p:nvPr/>
        </p:nvSpPr>
        <p:spPr>
          <a:xfrm>
            <a:off x="285710" y="3286124"/>
            <a:ext cx="11620581" cy="785818"/>
          </a:xfrm>
          <a:prstGeom prst="roundRect">
            <a:avLst/>
          </a:prstGeom>
          <a:ln>
            <a:solidFill>
              <a:schemeClr val="bg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ru-RU" dirty="0"/>
              <a:t>В качестве статистической базы выбираются </a:t>
            </a:r>
            <a:r>
              <a:rPr lang="ru-RU" b="1" dirty="0"/>
              <a:t>результаты торгов </a:t>
            </a:r>
            <a:r>
              <a:rPr lang="ru-RU" dirty="0"/>
              <a:t>на фондовой бирже или на торгах внебиржевого института рынка ценных бумаг, или на их совокупности.</a:t>
            </a:r>
            <a:endParaRPr lang="ru-RU" b="1" dirty="0"/>
          </a:p>
        </p:txBody>
      </p:sp>
      <p:sp>
        <p:nvSpPr>
          <p:cNvPr id="12" name="Правая фигурная скобка 11"/>
          <p:cNvSpPr/>
          <p:nvPr/>
        </p:nvSpPr>
        <p:spPr>
          <a:xfrm rot="5400000">
            <a:off x="5929311" y="-4738745"/>
            <a:ext cx="428628" cy="11334829"/>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ru-RU"/>
          </a:p>
        </p:txBody>
      </p:sp>
      <p:sp>
        <p:nvSpPr>
          <p:cNvPr id="13" name="Скругленный прямоугольник 12"/>
          <p:cNvSpPr/>
          <p:nvPr/>
        </p:nvSpPr>
        <p:spPr>
          <a:xfrm>
            <a:off x="380960" y="4286256"/>
            <a:ext cx="11525331" cy="428628"/>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ru-RU" b="1" dirty="0" smtClean="0"/>
              <a:t>Важность создание и поддерживания биржевых индексов</a:t>
            </a:r>
            <a:endParaRPr lang="ru-RU" b="1" dirty="0"/>
          </a:p>
        </p:txBody>
      </p:sp>
      <p:sp>
        <p:nvSpPr>
          <p:cNvPr id="16" name="Скругленный прямоугольник 15"/>
          <p:cNvSpPr/>
          <p:nvPr/>
        </p:nvSpPr>
        <p:spPr>
          <a:xfrm>
            <a:off x="380960" y="5214950"/>
            <a:ext cx="5143536" cy="114300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dirty="0" smtClean="0"/>
              <a:t>Может </a:t>
            </a:r>
            <a:r>
              <a:rPr lang="ru-RU" dirty="0"/>
              <a:t>служить неплохим и удобным </a:t>
            </a:r>
            <a:r>
              <a:rPr lang="ru-RU" dirty="0" smtClean="0"/>
              <a:t>для </a:t>
            </a:r>
            <a:r>
              <a:rPr lang="ru-RU" dirty="0"/>
              <a:t>анализа и сопоставлений макроэкономическим индикатором</a:t>
            </a:r>
            <a:endParaRPr lang="ru-RU" b="1" dirty="0"/>
          </a:p>
        </p:txBody>
      </p:sp>
      <p:sp>
        <p:nvSpPr>
          <p:cNvPr id="17" name="Скругленный прямоугольник 16"/>
          <p:cNvSpPr/>
          <p:nvPr/>
        </p:nvSpPr>
        <p:spPr>
          <a:xfrm>
            <a:off x="6477003" y="5214950"/>
            <a:ext cx="5143536" cy="114300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dirty="0" smtClean="0"/>
              <a:t>Создает </a:t>
            </a:r>
            <a:r>
              <a:rPr lang="ru-RU" dirty="0"/>
              <a:t>необходимую точку отсчета (</a:t>
            </a:r>
            <a:r>
              <a:rPr lang="ru-RU" dirty="0" err="1"/>
              <a:t>benchmark</a:t>
            </a:r>
            <a:r>
              <a:rPr lang="ru-RU" dirty="0"/>
              <a:t>) для анализа поведения инвесторов и портфельных менеджеров</a:t>
            </a:r>
            <a:endParaRPr lang="ru-RU" b="1" dirty="0"/>
          </a:p>
        </p:txBody>
      </p:sp>
      <p:cxnSp>
        <p:nvCxnSpPr>
          <p:cNvPr id="19" name="Прямая со стрелкой 18"/>
          <p:cNvCxnSpPr>
            <a:stCxn id="13" idx="2"/>
            <a:endCxn id="16" idx="0"/>
          </p:cNvCxnSpPr>
          <p:nvPr/>
        </p:nvCxnSpPr>
        <p:spPr>
          <a:xfrm rot="5400000">
            <a:off x="4298144" y="3369470"/>
            <a:ext cx="500066" cy="319089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1" name="Прямая со стрелкой 20"/>
          <p:cNvCxnSpPr>
            <a:stCxn id="13" idx="2"/>
            <a:endCxn id="17" idx="0"/>
          </p:cNvCxnSpPr>
          <p:nvPr/>
        </p:nvCxnSpPr>
        <p:spPr>
          <a:xfrm rot="16200000" flipH="1">
            <a:off x="7346164" y="3512345"/>
            <a:ext cx="500066" cy="290514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4" name="Стрелка вниз 13"/>
          <p:cNvSpPr/>
          <p:nvPr/>
        </p:nvSpPr>
        <p:spPr>
          <a:xfrm>
            <a:off x="5749637" y="734292"/>
            <a:ext cx="498763" cy="540327"/>
          </a:xfrm>
          <a:prstGeom prst="down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ru-RU"/>
          </a:p>
        </p:txBody>
      </p:sp>
      <p:sp>
        <p:nvSpPr>
          <p:cNvPr id="15" name="Стрелка вниз 14"/>
          <p:cNvSpPr/>
          <p:nvPr/>
        </p:nvSpPr>
        <p:spPr>
          <a:xfrm>
            <a:off x="2909455" y="4724400"/>
            <a:ext cx="498763" cy="540327"/>
          </a:xfrm>
          <a:prstGeom prst="down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ru-RU"/>
          </a:p>
        </p:txBody>
      </p:sp>
      <p:sp>
        <p:nvSpPr>
          <p:cNvPr id="18" name="Стрелка вниз 17"/>
          <p:cNvSpPr/>
          <p:nvPr/>
        </p:nvSpPr>
        <p:spPr>
          <a:xfrm>
            <a:off x="8936182" y="4738255"/>
            <a:ext cx="498763" cy="540327"/>
          </a:xfrm>
          <a:prstGeom prst="down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ru-RU"/>
          </a:p>
        </p:txBody>
      </p:sp>
      <p:sp>
        <p:nvSpPr>
          <p:cNvPr id="20" name="Стрелка вниз 19"/>
          <p:cNvSpPr/>
          <p:nvPr/>
        </p:nvSpPr>
        <p:spPr>
          <a:xfrm>
            <a:off x="5735782" y="2798617"/>
            <a:ext cx="498763" cy="540327"/>
          </a:xfrm>
          <a:prstGeom prst="down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ru-RU"/>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90459" y="214292"/>
            <a:ext cx="11715832" cy="700108"/>
          </a:xfrm>
        </p:spPr>
        <p:txBody>
          <a:bodyPr>
            <a:normAutofit/>
          </a:bodyPr>
          <a:lstStyle/>
          <a:p>
            <a:pPr algn="ctr">
              <a:buNone/>
            </a:pPr>
            <a:r>
              <a:rPr lang="ru-RU" sz="2400" b="1" dirty="0" smtClean="0">
                <a:solidFill>
                  <a:schemeClr val="tx1"/>
                </a:solidFill>
              </a:rPr>
              <a:t>Анализ </a:t>
            </a:r>
            <a:r>
              <a:rPr lang="ru-RU" sz="2400" b="1" dirty="0">
                <a:solidFill>
                  <a:schemeClr val="tx1"/>
                </a:solidFill>
              </a:rPr>
              <a:t>доходности акций проводится с двух разных позиций:</a:t>
            </a:r>
          </a:p>
        </p:txBody>
      </p:sp>
      <p:sp>
        <p:nvSpPr>
          <p:cNvPr id="4" name="Скругленный прямоугольник 3"/>
          <p:cNvSpPr/>
          <p:nvPr/>
        </p:nvSpPr>
        <p:spPr>
          <a:xfrm>
            <a:off x="436378" y="1914508"/>
            <a:ext cx="5429288" cy="121444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ru-RU" dirty="0"/>
              <a:t>с позиций заинтересованности в получении </a:t>
            </a:r>
            <a:r>
              <a:rPr lang="ru-RU" i="1" dirty="0"/>
              <a:t>дивидендов</a:t>
            </a:r>
            <a:endParaRPr lang="ru-RU" dirty="0"/>
          </a:p>
        </p:txBody>
      </p:sp>
      <p:sp>
        <p:nvSpPr>
          <p:cNvPr id="5" name="Скругленный прямоугольник 4"/>
          <p:cNvSpPr/>
          <p:nvPr/>
        </p:nvSpPr>
        <p:spPr>
          <a:xfrm>
            <a:off x="6437170" y="1914508"/>
            <a:ext cx="5524581" cy="121444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ru-RU" dirty="0"/>
              <a:t>с позиций заинтересованности в получении </a:t>
            </a:r>
            <a:r>
              <a:rPr lang="ru-RU" i="1" dirty="0"/>
              <a:t>курсовых доходов</a:t>
            </a:r>
            <a:r>
              <a:rPr lang="ru-RU" dirty="0"/>
              <a:t> при перепродаже акций</a:t>
            </a:r>
          </a:p>
        </p:txBody>
      </p:sp>
      <p:sp>
        <p:nvSpPr>
          <p:cNvPr id="6" name="Скругленный прямоугольник 5"/>
          <p:cNvSpPr/>
          <p:nvPr/>
        </p:nvSpPr>
        <p:spPr>
          <a:xfrm>
            <a:off x="503920" y="4402709"/>
            <a:ext cx="5238744" cy="642942"/>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ru-RU" dirty="0" smtClean="0"/>
              <a:t>Основан на финансовой отчетности</a:t>
            </a:r>
            <a:endParaRPr lang="ru-RU" dirty="0"/>
          </a:p>
        </p:txBody>
      </p:sp>
      <p:sp>
        <p:nvSpPr>
          <p:cNvPr id="7" name="Скругленный прямоугольник 6"/>
          <p:cNvSpPr/>
          <p:nvPr/>
        </p:nvSpPr>
        <p:spPr>
          <a:xfrm>
            <a:off x="6554895" y="4402709"/>
            <a:ext cx="5429288" cy="642942"/>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ru-RU" dirty="0" smtClean="0"/>
              <a:t>Основан на рыночных котировках</a:t>
            </a:r>
            <a:endParaRPr lang="ru-RU" dirty="0"/>
          </a:p>
        </p:txBody>
      </p:sp>
      <p:cxnSp>
        <p:nvCxnSpPr>
          <p:cNvPr id="9" name="Прямая со стрелкой 8"/>
          <p:cNvCxnSpPr>
            <a:stCxn id="3" idx="2"/>
            <a:endCxn id="4" idx="0"/>
          </p:cNvCxnSpPr>
          <p:nvPr/>
        </p:nvCxnSpPr>
        <p:spPr>
          <a:xfrm rot="5400000">
            <a:off x="4099645" y="-34222"/>
            <a:ext cx="1000108" cy="2897353"/>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1" name="Прямая со стрелкой 10"/>
          <p:cNvCxnSpPr>
            <a:stCxn id="3" idx="2"/>
            <a:endCxn id="5" idx="0"/>
          </p:cNvCxnSpPr>
          <p:nvPr/>
        </p:nvCxnSpPr>
        <p:spPr>
          <a:xfrm rot="16200000" flipH="1">
            <a:off x="7123864" y="-161089"/>
            <a:ext cx="1000108" cy="315108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3" name="Прямая со стрелкой 12"/>
          <p:cNvCxnSpPr>
            <a:stCxn id="4" idx="2"/>
            <a:endCxn id="6" idx="0"/>
          </p:cNvCxnSpPr>
          <p:nvPr/>
        </p:nvCxnSpPr>
        <p:spPr>
          <a:xfrm rot="5400000">
            <a:off x="2500280" y="3751966"/>
            <a:ext cx="1273755" cy="2773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5" name="Прямая со стрелкой 14"/>
          <p:cNvCxnSpPr>
            <a:stCxn id="5" idx="2"/>
            <a:endCxn id="7" idx="0"/>
          </p:cNvCxnSpPr>
          <p:nvPr/>
        </p:nvCxnSpPr>
        <p:spPr>
          <a:xfrm rot="16200000" flipH="1">
            <a:off x="8597623" y="3730792"/>
            <a:ext cx="1273755" cy="7007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cSld>
  <p:clrMapOvr>
    <a:masterClrMapping/>
  </p:clrMapOvr>
</p:sld>
</file>

<file path=ppt/theme/theme1.xml><?xml version="1.0" encoding="utf-8"?>
<a:theme xmlns:a="http://schemas.openxmlformats.org/drawingml/2006/main" name="Badge">
  <a:themeElements>
    <a:clrScheme name="Другая 75">
      <a:dk1>
        <a:srgbClr val="00003A"/>
      </a:dk1>
      <a:lt1>
        <a:srgbClr val="0D1B37"/>
      </a:lt1>
      <a:dk2>
        <a:srgbClr val="FFFFFF"/>
      </a:dk2>
      <a:lt2>
        <a:srgbClr val="FFFFFF"/>
      </a:lt2>
      <a:accent1>
        <a:srgbClr val="FFFFFF"/>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Badge">
      <a:majorFont>
        <a:latin typeface="Impact"/>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Badge" id="{71A07785-5930-41D4-9A83-E23602B48E98}" vid="{D71F8F05-6246-47AF-9E68-E57F6C93F792}"/>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TM10001106[[fn=Эмблема]]</Template>
  <TotalTime>699</TotalTime>
  <Words>880</Words>
  <Application>Microsoft Office PowerPoint</Application>
  <PresentationFormat>Произвольный</PresentationFormat>
  <Paragraphs>112</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Badge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Спасибо за внимание!</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Международные долговые ценные бумаги: иностранные облигации и еврооблигации</dc:title>
  <dc:creator>Windows User</dc:creator>
  <cp:lastModifiedBy>user</cp:lastModifiedBy>
  <cp:revision>79</cp:revision>
  <dcterms:created xsi:type="dcterms:W3CDTF">2019-09-25T16:59:15Z</dcterms:created>
  <dcterms:modified xsi:type="dcterms:W3CDTF">2019-10-26T04:54:07Z</dcterms:modified>
</cp:coreProperties>
</file>